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42"/>
  </p:notesMasterIdLst>
  <p:sldIdLst>
    <p:sldId id="256" r:id="rId3"/>
    <p:sldId id="257" r:id="rId4"/>
    <p:sldId id="258" r:id="rId5"/>
    <p:sldId id="259" r:id="rId6"/>
    <p:sldId id="261" r:id="rId7"/>
    <p:sldId id="263" r:id="rId8"/>
    <p:sldId id="264" r:id="rId9"/>
    <p:sldId id="316" r:id="rId10"/>
    <p:sldId id="267" r:id="rId11"/>
    <p:sldId id="303" r:id="rId12"/>
    <p:sldId id="304" r:id="rId13"/>
    <p:sldId id="282" r:id="rId14"/>
    <p:sldId id="268" r:id="rId15"/>
    <p:sldId id="319" r:id="rId16"/>
    <p:sldId id="317" r:id="rId17"/>
    <p:sldId id="318" r:id="rId18"/>
    <p:sldId id="305" r:id="rId19"/>
    <p:sldId id="320" r:id="rId20"/>
    <p:sldId id="269" r:id="rId21"/>
    <p:sldId id="270" r:id="rId22"/>
    <p:sldId id="321" r:id="rId23"/>
    <p:sldId id="272" r:id="rId24"/>
    <p:sldId id="322" r:id="rId25"/>
    <p:sldId id="323" r:id="rId26"/>
    <p:sldId id="324" r:id="rId27"/>
    <p:sldId id="325" r:id="rId28"/>
    <p:sldId id="326" r:id="rId29"/>
    <p:sldId id="327" r:id="rId30"/>
    <p:sldId id="309" r:id="rId31"/>
    <p:sldId id="283" r:id="rId32"/>
    <p:sldId id="310" r:id="rId33"/>
    <p:sldId id="328" r:id="rId34"/>
    <p:sldId id="329" r:id="rId35"/>
    <p:sldId id="314" r:id="rId36"/>
    <p:sldId id="315" r:id="rId37"/>
    <p:sldId id="297" r:id="rId38"/>
    <p:sldId id="298" r:id="rId39"/>
    <p:sldId id="301" r:id="rId40"/>
    <p:sldId id="302" r:id="rId41"/>
  </p:sldIdLst>
  <p:sldSz cx="12192000" cy="6858000"/>
  <p:notesSz cx="6858000" cy="9144000"/>
  <p:embeddedFontLst>
    <p:embeddedFont>
      <p:font typeface="Calibri" panose="020F0502020204030204" pitchFamily="34" charset="0"/>
      <p:regular r:id="rId43"/>
      <p:bold r:id="rId44"/>
      <p:italic r:id="rId45"/>
      <p:boldItalic r:id="rId46"/>
    </p:embeddedFont>
    <p:embeddedFont>
      <p:font typeface="Quattrocento Sans" panose="020B060402020202020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62F537C-2F18-4E7C-B01D-8E682E0C5F90}">
  <a:tblStyle styleId="{F62F537C-2F18-4E7C-B01D-8E682E0C5F9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75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3.fntdata"/><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2.fntdata"/><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69573431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58728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c96e3f514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g2c96e3f514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9923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c96e3f514_0_1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g2c96e3f514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4466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c96e3f514_0_1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g2c96e3f514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27155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c96e3f514_0_1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g2c96e3f514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97242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c96e3f514_1_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g2c96e3f514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02492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c96e3f514_1_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g2c96e3f514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23414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c96e3f514_1_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g2c96e3f514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27233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2c96e3f514_0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6" name="Google Shape;676;g2c96e3f514_0_420: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t" anchorCtr="0">
            <a:noAutofit/>
          </a:bodyPr>
          <a:lstStyle/>
          <a:p>
            <a:pPr marL="0" marR="0" lvl="0" indent="0" algn="l" rtl="0">
              <a:spcBef>
                <a:spcPts val="0"/>
              </a:spcBef>
              <a:spcAft>
                <a:spcPts val="0"/>
              </a:spcAft>
              <a:buClr>
                <a:schemeClr val="dk1"/>
              </a:buClr>
              <a:buSzPts val="1300"/>
              <a:buFont typeface="Calibri"/>
              <a:buNone/>
            </a:pPr>
            <a:endParaRPr sz="1100" b="0" i="0" u="none" strike="noStrike" cap="none">
              <a:solidFill>
                <a:schemeClr val="dk1"/>
              </a:solidFill>
              <a:latin typeface="Calibri"/>
              <a:ea typeface="Calibri"/>
              <a:cs typeface="Calibri"/>
              <a:sym typeface="Calibri"/>
            </a:endParaRPr>
          </a:p>
        </p:txBody>
      </p:sp>
      <p:sp>
        <p:nvSpPr>
          <p:cNvPr id="677" name="Google Shape;677;g2c96e3f514_0_420:notes"/>
          <p:cNvSpPr txBox="1">
            <a:spLocks noGrp="1"/>
          </p:cNvSpPr>
          <p:nvPr>
            <p:ph type="sldNum" idx="12"/>
          </p:nvPr>
        </p:nvSpPr>
        <p:spPr>
          <a:xfrm>
            <a:off x="3884613" y="8685214"/>
            <a:ext cx="2971800" cy="457200"/>
          </a:xfrm>
          <a:prstGeom prst="rect">
            <a:avLst/>
          </a:prstGeom>
          <a:noFill/>
          <a:ln>
            <a:noFill/>
          </a:ln>
        </p:spPr>
        <p:txBody>
          <a:bodyPr spcFirstLastPara="1" wrap="square" lIns="91100" tIns="45550" rIns="91100" bIns="45550" anchor="b" anchorCtr="0">
            <a:noAutofit/>
          </a:bodyPr>
          <a:lstStyle/>
          <a:p>
            <a:pPr marL="0" marR="0" lvl="0" indent="0" algn="l" rtl="0">
              <a:lnSpc>
                <a:spcPct val="100000"/>
              </a:lnSpc>
              <a:spcBef>
                <a:spcPts val="0"/>
              </a:spcBef>
              <a:spcAft>
                <a:spcPts val="0"/>
              </a:spcAft>
              <a:buClr>
                <a:srgbClr val="000000"/>
              </a:buClr>
              <a:buSzPts val="1300"/>
              <a:buFont typeface="Arial"/>
              <a:buNone/>
            </a:pPr>
            <a:fld id="{00000000-1234-1234-1234-123412341234}" type="slidenum">
              <a:rPr lang="es-CO" sz="1300" b="0" i="0" u="none" strike="noStrike" cap="none">
                <a:solidFill>
                  <a:srgbClr val="000000"/>
                </a:solidFill>
                <a:latin typeface="Arial"/>
                <a:ea typeface="Arial"/>
                <a:cs typeface="Arial"/>
                <a:sym typeface="Arial"/>
              </a:rPr>
              <a:t>34</a:t>
            </a:fld>
            <a:endParaRPr sz="13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2264054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2c96e3f514_0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6" name="Google Shape;676;g2c96e3f514_0_420: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t" anchorCtr="0">
            <a:noAutofit/>
          </a:bodyPr>
          <a:lstStyle/>
          <a:p>
            <a:pPr marL="0" marR="0" lvl="0" indent="0" algn="l" rtl="0">
              <a:spcBef>
                <a:spcPts val="0"/>
              </a:spcBef>
              <a:spcAft>
                <a:spcPts val="0"/>
              </a:spcAft>
              <a:buClr>
                <a:schemeClr val="dk1"/>
              </a:buClr>
              <a:buSzPts val="1300"/>
              <a:buFont typeface="Calibri"/>
              <a:buNone/>
            </a:pPr>
            <a:endParaRPr sz="1100" b="0" i="0" u="none" strike="noStrike" cap="none">
              <a:solidFill>
                <a:schemeClr val="dk1"/>
              </a:solidFill>
              <a:latin typeface="Calibri"/>
              <a:ea typeface="Calibri"/>
              <a:cs typeface="Calibri"/>
              <a:sym typeface="Calibri"/>
            </a:endParaRPr>
          </a:p>
        </p:txBody>
      </p:sp>
      <p:sp>
        <p:nvSpPr>
          <p:cNvPr id="677" name="Google Shape;677;g2c96e3f514_0_420:notes"/>
          <p:cNvSpPr txBox="1">
            <a:spLocks noGrp="1"/>
          </p:cNvSpPr>
          <p:nvPr>
            <p:ph type="sldNum" idx="12"/>
          </p:nvPr>
        </p:nvSpPr>
        <p:spPr>
          <a:xfrm>
            <a:off x="3884613" y="8685214"/>
            <a:ext cx="2971800" cy="457200"/>
          </a:xfrm>
          <a:prstGeom prst="rect">
            <a:avLst/>
          </a:prstGeom>
          <a:noFill/>
          <a:ln>
            <a:noFill/>
          </a:ln>
        </p:spPr>
        <p:txBody>
          <a:bodyPr spcFirstLastPara="1" wrap="square" lIns="91100" tIns="45550" rIns="91100" bIns="45550" anchor="b" anchorCtr="0">
            <a:noAutofit/>
          </a:bodyPr>
          <a:lstStyle/>
          <a:p>
            <a:pPr marL="0" marR="0" lvl="0" indent="0" algn="l" rtl="0">
              <a:lnSpc>
                <a:spcPct val="100000"/>
              </a:lnSpc>
              <a:spcBef>
                <a:spcPts val="0"/>
              </a:spcBef>
              <a:spcAft>
                <a:spcPts val="0"/>
              </a:spcAft>
              <a:buClr>
                <a:srgbClr val="000000"/>
              </a:buClr>
              <a:buSzPts val="1300"/>
              <a:buFont typeface="Arial"/>
              <a:buNone/>
            </a:pPr>
            <a:fld id="{00000000-1234-1234-1234-123412341234}" type="slidenum">
              <a:rPr lang="es-CO" sz="1300" b="0" i="0" u="none" strike="noStrike" cap="none">
                <a:solidFill>
                  <a:srgbClr val="000000"/>
                </a:solidFill>
                <a:latin typeface="Arial"/>
                <a:ea typeface="Arial"/>
                <a:cs typeface="Arial"/>
                <a:sym typeface="Arial"/>
              </a:rPr>
              <a:t>35</a:t>
            </a:fld>
            <a:endParaRPr sz="13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614086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2c96e3f514_0_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2" name="Google Shape;722;g2c96e3f514_0_456: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t" anchorCtr="0">
            <a:noAutofit/>
          </a:bodyPr>
          <a:lstStyle/>
          <a:p>
            <a:pPr marL="0" marR="0" lvl="0" indent="0" algn="l" rtl="0">
              <a:spcBef>
                <a:spcPts val="0"/>
              </a:spcBef>
              <a:spcAft>
                <a:spcPts val="0"/>
              </a:spcAft>
              <a:buClr>
                <a:schemeClr val="dk1"/>
              </a:buClr>
              <a:buSzPts val="1300"/>
              <a:buFont typeface="Calibri"/>
              <a:buNone/>
            </a:pPr>
            <a:endParaRPr sz="1100" b="0" i="0" u="none" strike="noStrike" cap="none">
              <a:solidFill>
                <a:schemeClr val="dk1"/>
              </a:solidFill>
              <a:latin typeface="Calibri"/>
              <a:ea typeface="Calibri"/>
              <a:cs typeface="Calibri"/>
              <a:sym typeface="Calibri"/>
            </a:endParaRPr>
          </a:p>
        </p:txBody>
      </p:sp>
      <p:sp>
        <p:nvSpPr>
          <p:cNvPr id="723" name="Google Shape;723;g2c96e3f514_0_456:notes"/>
          <p:cNvSpPr txBox="1">
            <a:spLocks noGrp="1"/>
          </p:cNvSpPr>
          <p:nvPr>
            <p:ph type="sldNum" idx="12"/>
          </p:nvPr>
        </p:nvSpPr>
        <p:spPr>
          <a:xfrm>
            <a:off x="3884613" y="8685214"/>
            <a:ext cx="2971800" cy="457200"/>
          </a:xfrm>
          <a:prstGeom prst="rect">
            <a:avLst/>
          </a:prstGeom>
          <a:noFill/>
          <a:ln>
            <a:noFill/>
          </a:ln>
        </p:spPr>
        <p:txBody>
          <a:bodyPr spcFirstLastPara="1" wrap="square" lIns="91100" tIns="45550" rIns="91100" bIns="45550" anchor="b" anchorCtr="0">
            <a:noAutofit/>
          </a:bodyPr>
          <a:lstStyle/>
          <a:p>
            <a:pPr marL="0" marR="0" lvl="0" indent="0" algn="l" rtl="0">
              <a:lnSpc>
                <a:spcPct val="100000"/>
              </a:lnSpc>
              <a:spcBef>
                <a:spcPts val="0"/>
              </a:spcBef>
              <a:spcAft>
                <a:spcPts val="0"/>
              </a:spcAft>
              <a:buClr>
                <a:srgbClr val="000000"/>
              </a:buClr>
              <a:buSzPts val="1300"/>
              <a:buFont typeface="Arial"/>
              <a:buNone/>
            </a:pPr>
            <a:fld id="{00000000-1234-1234-1234-123412341234}" type="slidenum">
              <a:rPr lang="es-CO" sz="1300" b="0" i="0" u="none" strike="noStrike" cap="none">
                <a:solidFill>
                  <a:srgbClr val="000000"/>
                </a:solidFill>
                <a:latin typeface="Arial"/>
                <a:ea typeface="Arial"/>
                <a:cs typeface="Arial"/>
                <a:sym typeface="Arial"/>
              </a:rPr>
              <a:t>36</a:t>
            </a:fld>
            <a:endParaRPr sz="13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434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3560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2c96e3f514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9" name="Google Shape;739;g2c96e3f514_0_614: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t" anchorCtr="0">
            <a:noAutofit/>
          </a:bodyPr>
          <a:lstStyle/>
          <a:p>
            <a:pPr marL="0" marR="0" lvl="0" indent="0" algn="l" rtl="0">
              <a:spcBef>
                <a:spcPts val="0"/>
              </a:spcBef>
              <a:spcAft>
                <a:spcPts val="0"/>
              </a:spcAft>
              <a:buClr>
                <a:schemeClr val="dk1"/>
              </a:buClr>
              <a:buSzPts val="1300"/>
              <a:buFont typeface="Calibri"/>
              <a:buNone/>
            </a:pPr>
            <a:endParaRPr sz="1100" b="0" i="0" u="none" strike="noStrike" cap="none">
              <a:solidFill>
                <a:schemeClr val="dk1"/>
              </a:solidFill>
              <a:latin typeface="Calibri"/>
              <a:ea typeface="Calibri"/>
              <a:cs typeface="Calibri"/>
              <a:sym typeface="Calibri"/>
            </a:endParaRPr>
          </a:p>
        </p:txBody>
      </p:sp>
      <p:sp>
        <p:nvSpPr>
          <p:cNvPr id="740" name="Google Shape;740;g2c96e3f514_0_614:notes"/>
          <p:cNvSpPr txBox="1">
            <a:spLocks noGrp="1"/>
          </p:cNvSpPr>
          <p:nvPr>
            <p:ph type="sldNum" idx="12"/>
          </p:nvPr>
        </p:nvSpPr>
        <p:spPr>
          <a:xfrm>
            <a:off x="3884613" y="8685214"/>
            <a:ext cx="2971800" cy="457200"/>
          </a:xfrm>
          <a:prstGeom prst="rect">
            <a:avLst/>
          </a:prstGeom>
          <a:noFill/>
          <a:ln>
            <a:noFill/>
          </a:ln>
        </p:spPr>
        <p:txBody>
          <a:bodyPr spcFirstLastPara="1" wrap="square" lIns="91100" tIns="45550" rIns="91100" bIns="45550" anchor="b" anchorCtr="0">
            <a:noAutofit/>
          </a:bodyPr>
          <a:lstStyle/>
          <a:p>
            <a:pPr marL="0" marR="0" lvl="0" indent="0" algn="l" rtl="0">
              <a:lnSpc>
                <a:spcPct val="100000"/>
              </a:lnSpc>
              <a:spcBef>
                <a:spcPts val="0"/>
              </a:spcBef>
              <a:spcAft>
                <a:spcPts val="0"/>
              </a:spcAft>
              <a:buClr>
                <a:srgbClr val="000000"/>
              </a:buClr>
              <a:buSzPts val="1300"/>
              <a:buFont typeface="Arial"/>
              <a:buNone/>
            </a:pPr>
            <a:fld id="{00000000-1234-1234-1234-123412341234}" type="slidenum">
              <a:rPr lang="es-CO" sz="1300" b="0" i="0" u="none" strike="noStrike" cap="none">
                <a:solidFill>
                  <a:srgbClr val="000000"/>
                </a:solidFill>
                <a:latin typeface="Arial"/>
                <a:ea typeface="Arial"/>
                <a:cs typeface="Arial"/>
                <a:sym typeface="Arial"/>
              </a:rPr>
              <a:t>37</a:t>
            </a:fld>
            <a:endParaRPr sz="13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147760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2c96e3f514_0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3" name="Google Shape;783;g2c96e3f514_0_473: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t" anchorCtr="0">
            <a:noAutofit/>
          </a:bodyPr>
          <a:lstStyle/>
          <a:p>
            <a:pPr marL="0" marR="0" lvl="0" indent="0" algn="l" rtl="0">
              <a:spcBef>
                <a:spcPts val="0"/>
              </a:spcBef>
              <a:spcAft>
                <a:spcPts val="0"/>
              </a:spcAft>
              <a:buClr>
                <a:schemeClr val="dk1"/>
              </a:buClr>
              <a:buSzPts val="1300"/>
              <a:buFont typeface="Calibri"/>
              <a:buNone/>
            </a:pPr>
            <a:endParaRPr sz="1100" b="0" i="0" u="none" strike="noStrike" cap="none">
              <a:solidFill>
                <a:schemeClr val="dk1"/>
              </a:solidFill>
              <a:latin typeface="Calibri"/>
              <a:ea typeface="Calibri"/>
              <a:cs typeface="Calibri"/>
              <a:sym typeface="Calibri"/>
            </a:endParaRPr>
          </a:p>
        </p:txBody>
      </p:sp>
      <p:sp>
        <p:nvSpPr>
          <p:cNvPr id="784" name="Google Shape;784;g2c96e3f514_0_473:notes"/>
          <p:cNvSpPr txBox="1">
            <a:spLocks noGrp="1"/>
          </p:cNvSpPr>
          <p:nvPr>
            <p:ph type="sldNum" idx="12"/>
          </p:nvPr>
        </p:nvSpPr>
        <p:spPr>
          <a:xfrm>
            <a:off x="3884613" y="8685214"/>
            <a:ext cx="2971800" cy="457200"/>
          </a:xfrm>
          <a:prstGeom prst="rect">
            <a:avLst/>
          </a:prstGeom>
          <a:noFill/>
          <a:ln>
            <a:noFill/>
          </a:ln>
        </p:spPr>
        <p:txBody>
          <a:bodyPr spcFirstLastPara="1" wrap="square" lIns="91100" tIns="45550" rIns="91100" bIns="45550" anchor="b" anchorCtr="0">
            <a:noAutofit/>
          </a:bodyPr>
          <a:lstStyle/>
          <a:p>
            <a:pPr marL="0" marR="0" lvl="0" indent="0" algn="l" rtl="0">
              <a:lnSpc>
                <a:spcPct val="100000"/>
              </a:lnSpc>
              <a:spcBef>
                <a:spcPts val="0"/>
              </a:spcBef>
              <a:spcAft>
                <a:spcPts val="0"/>
              </a:spcAft>
              <a:buClr>
                <a:srgbClr val="000000"/>
              </a:buClr>
              <a:buSzPts val="1300"/>
              <a:buFont typeface="Arial"/>
              <a:buNone/>
            </a:pPr>
            <a:fld id="{00000000-1234-1234-1234-123412341234}" type="slidenum">
              <a:rPr lang="es-CO" sz="1300" b="0" i="0" u="none" strike="noStrike" cap="none">
                <a:solidFill>
                  <a:srgbClr val="000000"/>
                </a:solidFill>
                <a:latin typeface="Arial"/>
                <a:ea typeface="Arial"/>
                <a:cs typeface="Arial"/>
                <a:sym typeface="Arial"/>
              </a:rPr>
              <a:t>38</a:t>
            </a:fld>
            <a:endParaRPr sz="13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7281351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2bbf5a356c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6" name="Google Shape;796;g2bbf5a356c_0_164: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t" anchorCtr="0">
            <a:noAutofit/>
          </a:bodyPr>
          <a:lstStyle/>
          <a:p>
            <a:pPr marL="0" marR="0" lvl="0" indent="0" algn="l" rtl="0">
              <a:spcBef>
                <a:spcPts val="0"/>
              </a:spcBef>
              <a:spcAft>
                <a:spcPts val="0"/>
              </a:spcAft>
              <a:buClr>
                <a:schemeClr val="dk1"/>
              </a:buClr>
              <a:buSzPts val="1300"/>
              <a:buFont typeface="Calibri"/>
              <a:buNone/>
            </a:pPr>
            <a:endParaRPr sz="1100" b="0" i="0" u="none" strike="noStrike" cap="none">
              <a:solidFill>
                <a:schemeClr val="dk1"/>
              </a:solidFill>
              <a:latin typeface="Calibri"/>
              <a:ea typeface="Calibri"/>
              <a:cs typeface="Calibri"/>
              <a:sym typeface="Calibri"/>
            </a:endParaRPr>
          </a:p>
        </p:txBody>
      </p:sp>
      <p:sp>
        <p:nvSpPr>
          <p:cNvPr id="797" name="Google Shape;797;g2bbf5a356c_0_164:notes"/>
          <p:cNvSpPr txBox="1">
            <a:spLocks noGrp="1"/>
          </p:cNvSpPr>
          <p:nvPr>
            <p:ph type="sldNum" idx="12"/>
          </p:nvPr>
        </p:nvSpPr>
        <p:spPr>
          <a:xfrm>
            <a:off x="3884613" y="8685214"/>
            <a:ext cx="2971800" cy="457200"/>
          </a:xfrm>
          <a:prstGeom prst="rect">
            <a:avLst/>
          </a:prstGeom>
          <a:noFill/>
          <a:ln>
            <a:noFill/>
          </a:ln>
        </p:spPr>
        <p:txBody>
          <a:bodyPr spcFirstLastPara="1" wrap="square" lIns="91100" tIns="45550" rIns="91100" bIns="45550" anchor="b" anchorCtr="0">
            <a:noAutofit/>
          </a:bodyPr>
          <a:lstStyle/>
          <a:p>
            <a:pPr marL="0" marR="0" lvl="0" indent="0" algn="l" rtl="0">
              <a:lnSpc>
                <a:spcPct val="100000"/>
              </a:lnSpc>
              <a:spcBef>
                <a:spcPts val="0"/>
              </a:spcBef>
              <a:spcAft>
                <a:spcPts val="0"/>
              </a:spcAft>
              <a:buClr>
                <a:srgbClr val="000000"/>
              </a:buClr>
              <a:buSzPts val="1300"/>
              <a:buFont typeface="Arial"/>
              <a:buNone/>
            </a:pPr>
            <a:fld id="{00000000-1234-1234-1234-123412341234}" type="slidenum">
              <a:rPr lang="es-CO" sz="1300" b="0" i="0" u="none" strike="noStrike" cap="none">
                <a:solidFill>
                  <a:srgbClr val="000000"/>
                </a:solidFill>
                <a:latin typeface="Arial"/>
                <a:ea typeface="Arial"/>
                <a:cs typeface="Arial"/>
                <a:sym typeface="Arial"/>
              </a:rPr>
              <a:t>39</a:t>
            </a:fld>
            <a:endParaRPr sz="13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064364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2806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0173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c96e3f514_1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g2c96e3f514_1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0029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c96e3f514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g2c96e3f51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4181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c96e3f514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g2c96e3f514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4297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c96e3f514_0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g2c96e3f514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9368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2c96e3f514_1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g2c96e3f514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4835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3" name="Google Shape;13;p2"/>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ólo el título" type="titleOnly">
  <p:cSld name="TITLE_ONLY">
    <p:spTree>
      <p:nvGrpSpPr>
        <p:cNvPr id="1" name="Shape 86"/>
        <p:cNvGrpSpPr/>
        <p:nvPr/>
      </p:nvGrpSpPr>
      <p:grpSpPr>
        <a:xfrm>
          <a:off x="0" y="0"/>
          <a:ext cx="0" cy="0"/>
          <a:chOff x="0" y="0"/>
          <a:chExt cx="0" cy="0"/>
        </a:xfrm>
      </p:grpSpPr>
      <p:sp>
        <p:nvSpPr>
          <p:cNvPr id="87" name="Google Shape;87;p14"/>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9pPr>
          </a:lstStyle>
          <a:p>
            <a:endParaRPr/>
          </a:p>
        </p:txBody>
      </p:sp>
      <p:sp>
        <p:nvSpPr>
          <p:cNvPr id="88" name="Google Shape;88;p14"/>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9" name="Google Shape;89;p14"/>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0" name="Google Shape;90;p14"/>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91"/>
        <p:cNvGrpSpPr/>
        <p:nvPr/>
      </p:nvGrpSpPr>
      <p:grpSpPr>
        <a:xfrm>
          <a:off x="0" y="0"/>
          <a:ext cx="0" cy="0"/>
          <a:chOff x="0" y="0"/>
          <a:chExt cx="0" cy="0"/>
        </a:xfrm>
      </p:grpSpPr>
      <p:sp>
        <p:nvSpPr>
          <p:cNvPr id="92" name="Google Shape;92;p15"/>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9pPr>
          </a:lstStyle>
          <a:p>
            <a:endParaRPr/>
          </a:p>
        </p:txBody>
      </p:sp>
      <p:sp>
        <p:nvSpPr>
          <p:cNvPr id="93" name="Google Shape;93;p15"/>
          <p:cNvSpPr txBox="1">
            <a:spLocks noGrp="1"/>
          </p:cNvSpPr>
          <p:nvPr>
            <p:ph type="body" idx="1"/>
          </p:nvPr>
        </p:nvSpPr>
        <p:spPr>
          <a:xfrm>
            <a:off x="609600" y="1600200"/>
            <a:ext cx="10972800" cy="45261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4" name="Google Shape;94;p15"/>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5" name="Google Shape;95;p15"/>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6" name="Google Shape;96;p15"/>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97"/>
        <p:cNvGrpSpPr/>
        <p:nvPr/>
      </p:nvGrpSpPr>
      <p:grpSpPr>
        <a:xfrm>
          <a:off x="0" y="0"/>
          <a:ext cx="0" cy="0"/>
          <a:chOff x="0" y="0"/>
          <a:chExt cx="0" cy="0"/>
        </a:xfrm>
      </p:grpSpPr>
      <p:sp>
        <p:nvSpPr>
          <p:cNvPr id="98" name="Google Shape;98;p16"/>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9" name="Google Shape;99;p16"/>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0" name="Google Shape;100;p16"/>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01"/>
        <p:cNvGrpSpPr/>
        <p:nvPr/>
      </p:nvGrpSpPr>
      <p:grpSpPr>
        <a:xfrm>
          <a:off x="0" y="0"/>
          <a:ext cx="0" cy="0"/>
          <a:chOff x="0" y="0"/>
          <a:chExt cx="0" cy="0"/>
        </a:xfrm>
      </p:grpSpPr>
      <p:sp>
        <p:nvSpPr>
          <p:cNvPr id="102" name="Google Shape;102;p17"/>
          <p:cNvSpPr txBox="1">
            <a:spLocks noGrp="1"/>
          </p:cNvSpPr>
          <p:nvPr>
            <p:ph type="title"/>
          </p:nvPr>
        </p:nvSpPr>
        <p:spPr>
          <a:xfrm>
            <a:off x="963084" y="4406900"/>
            <a:ext cx="10363200" cy="1362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Calibri"/>
              <a:buNone/>
              <a:defRPr sz="40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9pPr>
          </a:lstStyle>
          <a:p>
            <a:endParaRPr/>
          </a:p>
        </p:txBody>
      </p:sp>
      <p:sp>
        <p:nvSpPr>
          <p:cNvPr id="103" name="Google Shape;103;p17"/>
          <p:cNvSpPr txBox="1">
            <a:spLocks noGrp="1"/>
          </p:cNvSpPr>
          <p:nvPr>
            <p:ph type="body" idx="1"/>
          </p:nvPr>
        </p:nvSpPr>
        <p:spPr>
          <a:xfrm>
            <a:off x="963084" y="2906713"/>
            <a:ext cx="10363200" cy="1500300"/>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00"/>
              </a:spcBef>
              <a:spcAft>
                <a:spcPts val="0"/>
              </a:spcAft>
              <a:buClr>
                <a:srgbClr val="888888"/>
              </a:buClr>
              <a:buSzPts val="3200"/>
              <a:buFont typeface="Arial"/>
              <a:buNone/>
              <a:defRPr sz="2000" b="0" i="0" u="none" strike="noStrike" cap="none">
                <a:solidFill>
                  <a:srgbClr val="888888"/>
                </a:solidFill>
                <a:latin typeface="Calibri"/>
                <a:ea typeface="Calibri"/>
                <a:cs typeface="Calibri"/>
                <a:sym typeface="Calibri"/>
              </a:defRPr>
            </a:lvl1pPr>
            <a:lvl2pPr marL="914400" marR="0" lvl="1" indent="-228600" algn="l" rtl="0">
              <a:lnSpc>
                <a:spcPct val="100000"/>
              </a:lnSpc>
              <a:spcBef>
                <a:spcPts val="360"/>
              </a:spcBef>
              <a:spcAft>
                <a:spcPts val="0"/>
              </a:spcAft>
              <a:buClr>
                <a:srgbClr val="888888"/>
              </a:buClr>
              <a:buSzPts val="2800"/>
              <a:buFont typeface="Arial"/>
              <a:buNone/>
              <a:defRPr sz="1800" b="0" i="0" u="none" strike="noStrike" cap="none">
                <a:solidFill>
                  <a:srgbClr val="888888"/>
                </a:solidFill>
                <a:latin typeface="Calibri"/>
                <a:ea typeface="Calibri"/>
                <a:cs typeface="Calibri"/>
                <a:sym typeface="Calibri"/>
              </a:defRPr>
            </a:lvl2pPr>
            <a:lvl3pPr marL="1371600" marR="0" lvl="2" indent="-228600" algn="l" rtl="0">
              <a:lnSpc>
                <a:spcPct val="100000"/>
              </a:lnSpc>
              <a:spcBef>
                <a:spcPts val="320"/>
              </a:spcBef>
              <a:spcAft>
                <a:spcPts val="0"/>
              </a:spcAft>
              <a:buClr>
                <a:srgbClr val="888888"/>
              </a:buClr>
              <a:buSzPts val="2400"/>
              <a:buFont typeface="Arial"/>
              <a:buNone/>
              <a:defRPr sz="1600" b="0" i="0" u="none" strike="noStrike" cap="none">
                <a:solidFill>
                  <a:srgbClr val="888888"/>
                </a:solidFill>
                <a:latin typeface="Calibri"/>
                <a:ea typeface="Calibri"/>
                <a:cs typeface="Calibri"/>
                <a:sym typeface="Calibri"/>
              </a:defRPr>
            </a:lvl3pPr>
            <a:lvl4pPr marL="1828800" marR="0" lvl="3"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4pPr>
            <a:lvl5pPr marL="2286000" marR="0" lvl="4"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5pPr>
            <a:lvl6pPr marL="2743200" marR="0" lvl="5"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6pPr>
            <a:lvl7pPr marL="3200400" marR="0" lvl="6"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7pPr>
            <a:lvl8pPr marL="3657600" marR="0" lvl="7"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8pPr>
            <a:lvl9pPr marL="4114800" marR="0" lvl="8"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104" name="Google Shape;104;p17"/>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5" name="Google Shape;105;p17"/>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6" name="Google Shape;106;p17"/>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107"/>
        <p:cNvGrpSpPr/>
        <p:nvPr/>
      </p:nvGrpSpPr>
      <p:grpSpPr>
        <a:xfrm>
          <a:off x="0" y="0"/>
          <a:ext cx="0" cy="0"/>
          <a:chOff x="0" y="0"/>
          <a:chExt cx="0" cy="0"/>
        </a:xfrm>
      </p:grpSpPr>
      <p:sp>
        <p:nvSpPr>
          <p:cNvPr id="108" name="Google Shape;108;p18"/>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9pPr>
          </a:lstStyle>
          <a:p>
            <a:endParaRPr/>
          </a:p>
        </p:txBody>
      </p:sp>
      <p:sp>
        <p:nvSpPr>
          <p:cNvPr id="109" name="Google Shape;109;p18"/>
          <p:cNvSpPr txBox="1">
            <a:spLocks noGrp="1"/>
          </p:cNvSpPr>
          <p:nvPr>
            <p:ph type="body" idx="1"/>
          </p:nvPr>
        </p:nvSpPr>
        <p:spPr>
          <a:xfrm>
            <a:off x="609600" y="1600200"/>
            <a:ext cx="5384700" cy="45261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0" name="Google Shape;110;p18"/>
          <p:cNvSpPr txBox="1">
            <a:spLocks noGrp="1"/>
          </p:cNvSpPr>
          <p:nvPr>
            <p:ph type="body" idx="2"/>
          </p:nvPr>
        </p:nvSpPr>
        <p:spPr>
          <a:xfrm>
            <a:off x="6197600" y="1600200"/>
            <a:ext cx="5384700" cy="45261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1" name="Google Shape;111;p18"/>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2" name="Google Shape;112;p18"/>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3" name="Google Shape;113;p18"/>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114"/>
        <p:cNvGrpSpPr/>
        <p:nvPr/>
      </p:nvGrpSpPr>
      <p:grpSpPr>
        <a:xfrm>
          <a:off x="0" y="0"/>
          <a:ext cx="0" cy="0"/>
          <a:chOff x="0" y="0"/>
          <a:chExt cx="0" cy="0"/>
        </a:xfrm>
      </p:grpSpPr>
      <p:sp>
        <p:nvSpPr>
          <p:cNvPr id="115" name="Google Shape;115;p19"/>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9pPr>
          </a:lstStyle>
          <a:p>
            <a:endParaRPr/>
          </a:p>
        </p:txBody>
      </p:sp>
      <p:sp>
        <p:nvSpPr>
          <p:cNvPr id="116" name="Google Shape;116;p19"/>
          <p:cNvSpPr txBox="1">
            <a:spLocks noGrp="1"/>
          </p:cNvSpPr>
          <p:nvPr>
            <p:ph type="body" idx="1"/>
          </p:nvPr>
        </p:nvSpPr>
        <p:spPr>
          <a:xfrm>
            <a:off x="609600" y="1535113"/>
            <a:ext cx="5386800" cy="639900"/>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80"/>
              </a:spcBef>
              <a:spcAft>
                <a:spcPts val="0"/>
              </a:spcAft>
              <a:buClr>
                <a:schemeClr val="dk1"/>
              </a:buClr>
              <a:buSzPts val="32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400"/>
              </a:spcBef>
              <a:spcAft>
                <a:spcPts val="0"/>
              </a:spcAft>
              <a:buClr>
                <a:schemeClr val="dk1"/>
              </a:buClr>
              <a:buSzPts val="28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60"/>
              </a:spcBef>
              <a:spcAft>
                <a:spcPts val="0"/>
              </a:spcAft>
              <a:buClr>
                <a:schemeClr val="dk1"/>
              </a:buClr>
              <a:buSzPts val="24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17" name="Google Shape;117;p19"/>
          <p:cNvSpPr txBox="1">
            <a:spLocks noGrp="1"/>
          </p:cNvSpPr>
          <p:nvPr>
            <p:ph type="body" idx="2"/>
          </p:nvPr>
        </p:nvSpPr>
        <p:spPr>
          <a:xfrm>
            <a:off x="609600" y="2174875"/>
            <a:ext cx="5386800" cy="39513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118" name="Google Shape;118;p19"/>
          <p:cNvSpPr txBox="1">
            <a:spLocks noGrp="1"/>
          </p:cNvSpPr>
          <p:nvPr>
            <p:ph type="body" idx="3"/>
          </p:nvPr>
        </p:nvSpPr>
        <p:spPr>
          <a:xfrm>
            <a:off x="6193367" y="1535113"/>
            <a:ext cx="5389200" cy="639900"/>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80"/>
              </a:spcBef>
              <a:spcAft>
                <a:spcPts val="0"/>
              </a:spcAft>
              <a:buClr>
                <a:schemeClr val="dk1"/>
              </a:buClr>
              <a:buSzPts val="32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400"/>
              </a:spcBef>
              <a:spcAft>
                <a:spcPts val="0"/>
              </a:spcAft>
              <a:buClr>
                <a:schemeClr val="dk1"/>
              </a:buClr>
              <a:buSzPts val="28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60"/>
              </a:spcBef>
              <a:spcAft>
                <a:spcPts val="0"/>
              </a:spcAft>
              <a:buClr>
                <a:schemeClr val="dk1"/>
              </a:buClr>
              <a:buSzPts val="24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19" name="Google Shape;119;p19"/>
          <p:cNvSpPr txBox="1">
            <a:spLocks noGrp="1"/>
          </p:cNvSpPr>
          <p:nvPr>
            <p:ph type="body" idx="4"/>
          </p:nvPr>
        </p:nvSpPr>
        <p:spPr>
          <a:xfrm>
            <a:off x="6193367" y="2174875"/>
            <a:ext cx="5389200" cy="39513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120" name="Google Shape;120;p19"/>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1" name="Google Shape;121;p19"/>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2" name="Google Shape;122;p19"/>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123"/>
        <p:cNvGrpSpPr/>
        <p:nvPr/>
      </p:nvGrpSpPr>
      <p:grpSpPr>
        <a:xfrm>
          <a:off x="0" y="0"/>
          <a:ext cx="0" cy="0"/>
          <a:chOff x="0" y="0"/>
          <a:chExt cx="0" cy="0"/>
        </a:xfrm>
      </p:grpSpPr>
      <p:sp>
        <p:nvSpPr>
          <p:cNvPr id="124" name="Google Shape;124;p20"/>
          <p:cNvSpPr txBox="1">
            <a:spLocks noGrp="1"/>
          </p:cNvSpPr>
          <p:nvPr>
            <p:ph type="title"/>
          </p:nvPr>
        </p:nvSpPr>
        <p:spPr>
          <a:xfrm>
            <a:off x="609600" y="273050"/>
            <a:ext cx="4011300" cy="11619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400"/>
              <a:buFont typeface="Calibri"/>
              <a:buNone/>
              <a:defRPr sz="20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9pPr>
          </a:lstStyle>
          <a:p>
            <a:endParaRPr/>
          </a:p>
        </p:txBody>
      </p:sp>
      <p:sp>
        <p:nvSpPr>
          <p:cNvPr id="125" name="Google Shape;125;p20"/>
          <p:cNvSpPr txBox="1">
            <a:spLocks noGrp="1"/>
          </p:cNvSpPr>
          <p:nvPr>
            <p:ph type="body" idx="1"/>
          </p:nvPr>
        </p:nvSpPr>
        <p:spPr>
          <a:xfrm>
            <a:off x="4766733" y="273050"/>
            <a:ext cx="6815700" cy="58530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6" name="Google Shape;126;p20"/>
          <p:cNvSpPr txBox="1">
            <a:spLocks noGrp="1"/>
          </p:cNvSpPr>
          <p:nvPr>
            <p:ph type="body" idx="2"/>
          </p:nvPr>
        </p:nvSpPr>
        <p:spPr>
          <a:xfrm>
            <a:off x="609600" y="1435100"/>
            <a:ext cx="4011300" cy="46911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chemeClr val="dk1"/>
              </a:buClr>
              <a:buSzPts val="32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240"/>
              </a:spcBef>
              <a:spcAft>
                <a:spcPts val="0"/>
              </a:spcAft>
              <a:buClr>
                <a:schemeClr val="dk1"/>
              </a:buClr>
              <a:buSzPts val="28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dk1"/>
              </a:buClr>
              <a:buSzPts val="24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27" name="Google Shape;127;p20"/>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8" name="Google Shape;128;p20"/>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9" name="Google Shape;129;p20"/>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130"/>
        <p:cNvGrpSpPr/>
        <p:nvPr/>
      </p:nvGrpSpPr>
      <p:grpSpPr>
        <a:xfrm>
          <a:off x="0" y="0"/>
          <a:ext cx="0" cy="0"/>
          <a:chOff x="0" y="0"/>
          <a:chExt cx="0" cy="0"/>
        </a:xfrm>
      </p:grpSpPr>
      <p:sp>
        <p:nvSpPr>
          <p:cNvPr id="131" name="Google Shape;131;p21"/>
          <p:cNvSpPr txBox="1">
            <a:spLocks noGrp="1"/>
          </p:cNvSpPr>
          <p:nvPr>
            <p:ph type="title"/>
          </p:nvPr>
        </p:nvSpPr>
        <p:spPr>
          <a:xfrm>
            <a:off x="2389717" y="4800600"/>
            <a:ext cx="7315200" cy="5667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400"/>
              <a:buFont typeface="Calibri"/>
              <a:buNone/>
              <a:defRPr sz="20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9pPr>
          </a:lstStyle>
          <a:p>
            <a:endParaRPr/>
          </a:p>
        </p:txBody>
      </p:sp>
      <p:sp>
        <p:nvSpPr>
          <p:cNvPr id="132" name="Google Shape;132;p21"/>
          <p:cNvSpPr>
            <a:spLocks noGrp="1"/>
          </p:cNvSpPr>
          <p:nvPr>
            <p:ph type="pic" idx="2"/>
          </p:nvPr>
        </p:nvSpPr>
        <p:spPr>
          <a:xfrm>
            <a:off x="2389717" y="612775"/>
            <a:ext cx="7315200" cy="41148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640"/>
              </a:spcBef>
              <a:spcAft>
                <a:spcPts val="0"/>
              </a:spcAft>
              <a:buClr>
                <a:schemeClr val="dk1"/>
              </a:buClr>
              <a:buSzPts val="1400"/>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560"/>
              </a:spcBef>
              <a:spcAft>
                <a:spcPts val="0"/>
              </a:spcAft>
              <a:buClr>
                <a:schemeClr val="dk1"/>
              </a:buClr>
              <a:buSzPts val="1400"/>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480"/>
              </a:spcBef>
              <a:spcAft>
                <a:spcPts val="0"/>
              </a:spcAft>
              <a:buClr>
                <a:schemeClr val="dk1"/>
              </a:buClr>
              <a:buSzPts val="1400"/>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33" name="Google Shape;133;p21"/>
          <p:cNvSpPr txBox="1">
            <a:spLocks noGrp="1"/>
          </p:cNvSpPr>
          <p:nvPr>
            <p:ph type="body" idx="1"/>
          </p:nvPr>
        </p:nvSpPr>
        <p:spPr>
          <a:xfrm>
            <a:off x="2389717" y="5367338"/>
            <a:ext cx="7315200" cy="8049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chemeClr val="dk1"/>
              </a:buClr>
              <a:buSzPts val="32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240"/>
              </a:spcBef>
              <a:spcAft>
                <a:spcPts val="0"/>
              </a:spcAft>
              <a:buClr>
                <a:schemeClr val="dk1"/>
              </a:buClr>
              <a:buSzPts val="28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dk1"/>
              </a:buClr>
              <a:buSzPts val="24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34" name="Google Shape;134;p21"/>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5" name="Google Shape;135;p21"/>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6" name="Google Shape;136;p21"/>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lstStyle>
            <a:lvl1pPr marL="0" marR="0" lvl="0" indent="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9" name="Google Shape;19;p3"/>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lstStyle>
            <a:lvl1pPr marL="0" marR="0" lvl="0" indent="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457200" marR="0" lvl="1" indent="0"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0" name="Google Shape;20;p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37"/>
        <p:cNvGrpSpPr/>
        <p:nvPr/>
      </p:nvGrpSpPr>
      <p:grpSpPr>
        <a:xfrm>
          <a:off x="0" y="0"/>
          <a:ext cx="0" cy="0"/>
          <a:chOff x="0" y="0"/>
          <a:chExt cx="0" cy="0"/>
        </a:xfrm>
      </p:grpSpPr>
      <p:sp>
        <p:nvSpPr>
          <p:cNvPr id="138" name="Google Shape;138;p22"/>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9pPr>
          </a:lstStyle>
          <a:p>
            <a:endParaRPr/>
          </a:p>
        </p:txBody>
      </p:sp>
      <p:sp>
        <p:nvSpPr>
          <p:cNvPr id="139" name="Google Shape;139;p22"/>
          <p:cNvSpPr txBox="1">
            <a:spLocks noGrp="1"/>
          </p:cNvSpPr>
          <p:nvPr>
            <p:ph type="body" idx="1"/>
          </p:nvPr>
        </p:nvSpPr>
        <p:spPr>
          <a:xfrm rot="5400000">
            <a:off x="3832949" y="-1623150"/>
            <a:ext cx="4526100" cy="109728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0" name="Google Shape;140;p22"/>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1" name="Google Shape;141;p22"/>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2" name="Google Shape;142;p22"/>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143"/>
        <p:cNvGrpSpPr/>
        <p:nvPr/>
      </p:nvGrpSpPr>
      <p:grpSpPr>
        <a:xfrm>
          <a:off x="0" y="0"/>
          <a:ext cx="0" cy="0"/>
          <a:chOff x="0" y="0"/>
          <a:chExt cx="0" cy="0"/>
        </a:xfrm>
      </p:grpSpPr>
      <p:sp>
        <p:nvSpPr>
          <p:cNvPr id="144" name="Google Shape;144;p23"/>
          <p:cNvSpPr txBox="1">
            <a:spLocks noGrp="1"/>
          </p:cNvSpPr>
          <p:nvPr>
            <p:ph type="title"/>
          </p:nvPr>
        </p:nvSpPr>
        <p:spPr>
          <a:xfrm rot="5400000">
            <a:off x="7285049" y="1828788"/>
            <a:ext cx="5851500" cy="27432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9pPr>
          </a:lstStyle>
          <a:p>
            <a:endParaRPr/>
          </a:p>
        </p:txBody>
      </p:sp>
      <p:sp>
        <p:nvSpPr>
          <p:cNvPr id="145" name="Google Shape;145;p23"/>
          <p:cNvSpPr txBox="1">
            <a:spLocks noGrp="1"/>
          </p:cNvSpPr>
          <p:nvPr>
            <p:ph type="body" idx="1"/>
          </p:nvPr>
        </p:nvSpPr>
        <p:spPr>
          <a:xfrm rot="5400000">
            <a:off x="1697001" y="-812861"/>
            <a:ext cx="5851500" cy="80265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6" name="Google Shape;146;p23"/>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7" name="Google Shape;147;p23"/>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8" name="Google Shape;148;p23"/>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ido" type="objOnly">
  <p:cSld name="OBJECT_ONLY">
    <p:spTree>
      <p:nvGrpSpPr>
        <p:cNvPr id="1" name="Shape 149"/>
        <p:cNvGrpSpPr/>
        <p:nvPr/>
      </p:nvGrpSpPr>
      <p:grpSpPr>
        <a:xfrm>
          <a:off x="0" y="0"/>
          <a:ext cx="0" cy="0"/>
          <a:chOff x="0" y="0"/>
          <a:chExt cx="0" cy="0"/>
        </a:xfrm>
      </p:grpSpPr>
      <p:sp>
        <p:nvSpPr>
          <p:cNvPr id="150" name="Google Shape;150;p24"/>
          <p:cNvSpPr txBox="1">
            <a:spLocks noGrp="1"/>
          </p:cNvSpPr>
          <p:nvPr>
            <p:ph type="body" idx="1"/>
          </p:nvPr>
        </p:nvSpPr>
        <p:spPr>
          <a:xfrm>
            <a:off x="609600" y="277813"/>
            <a:ext cx="10972800" cy="58530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1" name="Google Shape;151;p24"/>
          <p:cNvSpPr txBox="1">
            <a:spLocks noGrp="1"/>
          </p:cNvSpPr>
          <p:nvPr>
            <p:ph type="dt" idx="10"/>
          </p:nvPr>
        </p:nvSpPr>
        <p:spPr>
          <a:xfrm>
            <a:off x="609600" y="6324600"/>
            <a:ext cx="2844900" cy="4572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52" name="Google Shape;152;p24"/>
          <p:cNvSpPr txBox="1">
            <a:spLocks noGrp="1"/>
          </p:cNvSpPr>
          <p:nvPr>
            <p:ph type="ftr" idx="11"/>
          </p:nvPr>
        </p:nvSpPr>
        <p:spPr>
          <a:xfrm>
            <a:off x="4165600" y="6324600"/>
            <a:ext cx="3860700" cy="4572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53" name="Google Shape;153;p24"/>
          <p:cNvSpPr txBox="1">
            <a:spLocks noGrp="1"/>
          </p:cNvSpPr>
          <p:nvPr>
            <p:ph type="sldNum" idx="12"/>
          </p:nvPr>
        </p:nvSpPr>
        <p:spPr>
          <a:xfrm>
            <a:off x="8737600" y="6324600"/>
            <a:ext cx="2844900" cy="4572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5" name="Google Shape;25;p4"/>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26" name="Google Shape;26;p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 name="Google Shape;27;p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 name="Google Shape;2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1" name="Google Shape;31;p5"/>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Google Shape;32;p5"/>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Google Shape;33;p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8" name="Google Shape;38;p6"/>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9" name="Google Shape;39;p6"/>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6"/>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1" name="Google Shape;41;p6"/>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lstStyle>
            <a:lvl1pPr marL="0" marR="0" lvl="0" indent="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9pPr>
          </a:lstStyle>
          <a:p>
            <a:endParaRPr/>
          </a:p>
        </p:txBody>
      </p:sp>
      <p:sp>
        <p:nvSpPr>
          <p:cNvPr id="82" name="Google Shape;82;p13"/>
          <p:cNvSpPr txBox="1">
            <a:spLocks noGrp="1"/>
          </p:cNvSpPr>
          <p:nvPr>
            <p:ph type="body" idx="1"/>
          </p:nvPr>
        </p:nvSpPr>
        <p:spPr>
          <a:xfrm>
            <a:off x="609600" y="1600200"/>
            <a:ext cx="10972800" cy="45261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3" name="Google Shape;83;p13"/>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4" name="Google Shape;84;p13"/>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p13"/>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hyperlink" Target="https://www.centrak.com/newbaby-infant-protection/"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hyperlink" Target="https://www.proceso.com.mx/330793/mexicano-inventa-brazalete-antirrobo-para-ninos-2"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hyperlink" Target="http://www.ninds.nih.gov/disorders/tbi/detail_tbi.htm" TargetMode="External"/><Relationship Id="rId4" Type="http://schemas.openxmlformats.org/officeDocument/2006/relationships/hyperlink" Target="http://www.iso-certificado.com/category/noticia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www.ninds.nih.gov/disorders/tbi/detail_tbi.ht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4.xml"/><Relationship Id="rId5" Type="http://schemas.openxmlformats.org/officeDocument/2006/relationships/image" Target="../media/image15.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8" Type="http://schemas.openxmlformats.org/officeDocument/2006/relationships/hyperlink" Target="https://www.centrak.com/newbaby-infant-protection/" TargetMode="External"/><Relationship Id="rId3" Type="http://schemas.openxmlformats.org/officeDocument/2006/relationships/image" Target="../media/image1.png"/><Relationship Id="rId7" Type="http://schemas.openxmlformats.org/officeDocument/2006/relationships/hyperlink" Target="https://www.iol.co.za/news/hospital-installs-system-to-stop-baby-theft-1831978" TargetMode="External"/><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hyperlink" Target="https://bbvaopen4u.com/es/actualidad/api-rest-que-es-y-cuales-son-sus-ventajas-en-el-desarrollo-de-proyectos" TargetMode="External"/><Relationship Id="rId11" Type="http://schemas.openxmlformats.org/officeDocument/2006/relationships/hyperlink" Target="https://techlandia.com/caracteristicas-tecnologia-bluetooth-sobre_515340/jkk" TargetMode="External"/><Relationship Id="rId5" Type="http://schemas.openxmlformats.org/officeDocument/2006/relationships/hyperlink" Target="http://www.ingeniovirtual.com/conceptos-basicos-sobre-tecnologias-de-desarrollo-web/" TargetMode="External"/><Relationship Id="rId10" Type="http://schemas.openxmlformats.org/officeDocument/2006/relationships/hyperlink" Target="https://www.eltiempo.com/archivo/documento/MAM-308208" TargetMode="External"/><Relationship Id="rId4" Type="http://schemas.openxmlformats.org/officeDocument/2006/relationships/hyperlink" Target="http://www.falconmasters.com/web-design/que-es-front-end-y-que-es-back-end/" TargetMode="External"/><Relationship Id="rId9" Type="http://schemas.openxmlformats.org/officeDocument/2006/relationships/hyperlink" Target="https://www.proceso.com.mx/330793/mexicano-inventa-brazalete-antirrobo-para-ninos-2"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www.ninds.nih.gov/disorders/tbi/detail_tbi.htm" TargetMode="External"/><Relationship Id="rId4" Type="http://schemas.openxmlformats.org/officeDocument/2006/relationships/hyperlink" Target="https://www.psychologytoday.com/blog/how-do-life/201407/objetive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5"/>
          <p:cNvSpPr/>
          <p:nvPr/>
        </p:nvSpPr>
        <p:spPr>
          <a:xfrm>
            <a:off x="0" y="321053"/>
            <a:ext cx="12192001" cy="1150938"/>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CO" sz="4400" b="0" i="0" u="none" strike="noStrike" cap="none" dirty="0">
                <a:solidFill>
                  <a:schemeClr val="tx1"/>
                </a:solidFill>
                <a:latin typeface="+mn-lt"/>
                <a:ea typeface="Quattrocento Sans"/>
                <a:cs typeface="Quattrocento Sans"/>
                <a:sym typeface="Quattrocento Sans"/>
              </a:rPr>
              <a:t>Proyecto de Grado II</a:t>
            </a:r>
            <a:endParaRPr sz="4400" dirty="0">
              <a:solidFill>
                <a:schemeClr val="tx1"/>
              </a:solidFill>
              <a:latin typeface="+mn-lt"/>
            </a:endParaRPr>
          </a:p>
        </p:txBody>
      </p:sp>
      <p:sp>
        <p:nvSpPr>
          <p:cNvPr id="162" name="Google Shape;162;p25"/>
          <p:cNvSpPr txBox="1"/>
          <p:nvPr/>
        </p:nvSpPr>
        <p:spPr>
          <a:xfrm>
            <a:off x="2016956" y="1975749"/>
            <a:ext cx="7534274" cy="1728192"/>
          </a:xfrm>
          <a:prstGeom prst="rect">
            <a:avLst/>
          </a:prstGeom>
          <a:noFill/>
          <a:ln>
            <a:noFill/>
          </a:ln>
        </p:spPr>
        <p:txBody>
          <a:bodyPr spcFirstLastPara="1" wrap="square" lIns="91425" tIns="45700" rIns="91425" bIns="45700" anchor="ctr" anchorCtr="0">
            <a:noAutofit/>
          </a:bodyPr>
          <a:lstStyle/>
          <a:p>
            <a:pPr algn="ctr"/>
            <a:r>
              <a:rPr lang="es-CO" sz="3600" dirty="0"/>
              <a:t>Sistema TI para el control de acceso de usuarios pediátricos en la Fundación Valle Del Lili</a:t>
            </a:r>
          </a:p>
        </p:txBody>
      </p:sp>
      <p:sp>
        <p:nvSpPr>
          <p:cNvPr id="163" name="Google Shape;163;p25"/>
          <p:cNvSpPr txBox="1"/>
          <p:nvPr/>
        </p:nvSpPr>
        <p:spPr>
          <a:xfrm>
            <a:off x="3467515" y="4030337"/>
            <a:ext cx="7586514" cy="1167283"/>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Clr>
                <a:schemeClr val="dk1"/>
              </a:buClr>
              <a:buSzPts val="2000"/>
              <a:buFont typeface="Arial"/>
              <a:buNone/>
            </a:pPr>
            <a:r>
              <a:rPr lang="es-CO" sz="2000" b="1" i="0" u="none" strike="noStrike" cap="none" dirty="0">
                <a:solidFill>
                  <a:schemeClr val="dk1"/>
                </a:solidFill>
                <a:latin typeface="+mn-lt"/>
                <a:ea typeface="Quattrocento Sans"/>
                <a:cs typeface="Quattrocento Sans"/>
                <a:sym typeface="Quattrocento Sans"/>
              </a:rPr>
              <a:t>Integrantes: </a:t>
            </a:r>
            <a:r>
              <a:rPr lang="es-CO" sz="2000" b="0" i="0" u="none" strike="noStrike" cap="none" dirty="0" smtClean="0">
                <a:solidFill>
                  <a:schemeClr val="dk1"/>
                </a:solidFill>
                <a:latin typeface="+mn-lt"/>
                <a:ea typeface="Quattrocento Sans"/>
                <a:cs typeface="Quattrocento Sans"/>
                <a:sym typeface="Quattrocento Sans"/>
              </a:rPr>
              <a:t>Estiven </a:t>
            </a:r>
            <a:r>
              <a:rPr lang="es-CO" sz="2000" dirty="0" smtClean="0">
                <a:solidFill>
                  <a:schemeClr val="dk1"/>
                </a:solidFill>
                <a:latin typeface="+mn-lt"/>
                <a:ea typeface="Quattrocento Sans"/>
                <a:cs typeface="Quattrocento Sans"/>
                <a:sym typeface="Quattrocento Sans"/>
              </a:rPr>
              <a:t>Landázuri Salazar</a:t>
            </a:r>
          </a:p>
          <a:p>
            <a:pPr marL="0" marR="0" lvl="0" indent="0" rtl="0">
              <a:lnSpc>
                <a:spcPct val="100000"/>
              </a:lnSpc>
              <a:spcBef>
                <a:spcPts val="0"/>
              </a:spcBef>
              <a:spcAft>
                <a:spcPts val="0"/>
              </a:spcAft>
              <a:buClr>
                <a:schemeClr val="dk1"/>
              </a:buClr>
              <a:buSzPts val="2000"/>
              <a:buFont typeface="Arial"/>
              <a:buNone/>
            </a:pPr>
            <a:r>
              <a:rPr lang="es-CO" sz="2000" b="1" i="0" u="none" strike="noStrike" cap="none" dirty="0" smtClean="0">
                <a:solidFill>
                  <a:schemeClr val="dk1"/>
                </a:solidFill>
                <a:latin typeface="+mn-lt"/>
                <a:ea typeface="Quattrocento Sans"/>
                <a:cs typeface="Quattrocento Sans"/>
                <a:sym typeface="Quattrocento Sans"/>
              </a:rPr>
              <a:t>Tutores</a:t>
            </a:r>
            <a:r>
              <a:rPr lang="es-CO" sz="2000" b="1" i="0" u="none" strike="noStrike" cap="none" dirty="0">
                <a:solidFill>
                  <a:schemeClr val="dk1"/>
                </a:solidFill>
                <a:latin typeface="+mn-lt"/>
                <a:ea typeface="Quattrocento Sans"/>
                <a:cs typeface="Quattrocento Sans"/>
                <a:sym typeface="Quattrocento Sans"/>
              </a:rPr>
              <a:t>: </a:t>
            </a:r>
            <a:r>
              <a:rPr lang="es-CO" sz="2000" i="0" u="none" strike="noStrike" cap="none" dirty="0" smtClean="0">
                <a:solidFill>
                  <a:schemeClr val="dk1"/>
                </a:solidFill>
                <a:latin typeface="+mn-lt"/>
                <a:ea typeface="Quattrocento Sans"/>
                <a:cs typeface="Quattrocento Sans"/>
                <a:sym typeface="Quattrocento Sans"/>
              </a:rPr>
              <a:t>Gonzalo </a:t>
            </a:r>
            <a:r>
              <a:rPr lang="es-CO" sz="2000" b="0" i="0" u="none" strike="noStrike" cap="none" dirty="0" err="1" smtClean="0">
                <a:solidFill>
                  <a:schemeClr val="dk1"/>
                </a:solidFill>
                <a:latin typeface="+mn-lt"/>
                <a:ea typeface="Quattrocento Sans"/>
                <a:cs typeface="Quattrocento Sans"/>
                <a:sym typeface="Quattrocento Sans"/>
              </a:rPr>
              <a:t>Lano</a:t>
            </a:r>
            <a:r>
              <a:rPr lang="es-CO" sz="2000" b="0" i="0" u="none" strike="noStrike" cap="none" dirty="0" smtClean="0">
                <a:solidFill>
                  <a:schemeClr val="dk1"/>
                </a:solidFill>
                <a:latin typeface="+mn-lt"/>
                <a:ea typeface="Quattrocento Sans"/>
                <a:cs typeface="Quattrocento Sans"/>
                <a:sym typeface="Quattrocento Sans"/>
              </a:rPr>
              <a:t> Ramírez </a:t>
            </a:r>
            <a:r>
              <a:rPr lang="es-CO" sz="2000" b="0" i="0" u="none" strike="noStrike" cap="none" dirty="0" err="1" smtClean="0">
                <a:solidFill>
                  <a:schemeClr val="dk1"/>
                </a:solidFill>
                <a:latin typeface="+mn-lt"/>
                <a:ea typeface="Quattrocento Sans"/>
                <a:cs typeface="Quattrocento Sans"/>
                <a:sym typeface="Quattrocento Sans"/>
              </a:rPr>
              <a:t>Ph.D</a:t>
            </a:r>
            <a:endParaRPr lang="es-CO" sz="2000" b="0" i="0" u="none" strike="noStrike" cap="none" dirty="0" smtClean="0">
              <a:solidFill>
                <a:schemeClr val="dk1"/>
              </a:solidFill>
              <a:latin typeface="+mn-lt"/>
              <a:ea typeface="Quattrocento Sans"/>
              <a:cs typeface="Quattrocento Sans"/>
              <a:sym typeface="Quattrocento Sans"/>
            </a:endParaRPr>
          </a:p>
          <a:p>
            <a:pPr marL="0" marR="0" lvl="0" indent="0" rtl="0">
              <a:lnSpc>
                <a:spcPct val="100000"/>
              </a:lnSpc>
              <a:spcBef>
                <a:spcPts val="0"/>
              </a:spcBef>
              <a:spcAft>
                <a:spcPts val="0"/>
              </a:spcAft>
              <a:buClr>
                <a:schemeClr val="dk1"/>
              </a:buClr>
              <a:buSzPts val="2000"/>
              <a:buFont typeface="Arial"/>
              <a:buNone/>
            </a:pPr>
            <a:r>
              <a:rPr lang="es-CO" sz="2000" dirty="0">
                <a:solidFill>
                  <a:schemeClr val="dk1"/>
                </a:solidFill>
                <a:latin typeface="+mn-lt"/>
                <a:sym typeface="Quattrocento Sans"/>
              </a:rPr>
              <a:t> </a:t>
            </a:r>
            <a:r>
              <a:rPr lang="es-CO" sz="2000" dirty="0" smtClean="0">
                <a:solidFill>
                  <a:schemeClr val="dk1"/>
                </a:solidFill>
                <a:latin typeface="+mn-lt"/>
                <a:sym typeface="Quattrocento Sans"/>
              </a:rPr>
              <a:t>                              </a:t>
            </a:r>
            <a:r>
              <a:rPr lang="es-CO" sz="2000" dirty="0" err="1" smtClean="0">
                <a:solidFill>
                  <a:schemeClr val="dk1"/>
                </a:solidFill>
                <a:latin typeface="+mn-lt"/>
                <a:sym typeface="Quattrocento Sans"/>
              </a:rPr>
              <a:t>Sarira</a:t>
            </a:r>
            <a:r>
              <a:rPr lang="es-CO" sz="2000" dirty="0" smtClean="0">
                <a:solidFill>
                  <a:schemeClr val="dk1"/>
                </a:solidFill>
                <a:latin typeface="+mn-lt"/>
                <a:sym typeface="Quattrocento Sans"/>
              </a:rPr>
              <a:t> Rodríguez </a:t>
            </a:r>
            <a:endParaRPr sz="2000" dirty="0">
              <a:latin typeface="+mn-lt"/>
            </a:endParaRPr>
          </a:p>
        </p:txBody>
      </p:sp>
      <p:pic>
        <p:nvPicPr>
          <p:cNvPr id="164" name="Google Shape;164;p25" descr="http://www.icesi.edu.co/imgs/contenido/png/logo_icesi.png"/>
          <p:cNvPicPr preferRelativeResize="0"/>
          <p:nvPr/>
        </p:nvPicPr>
        <p:blipFill rotWithShape="1">
          <a:blip r:embed="rId3">
            <a:alphaModFix/>
          </a:blip>
          <a:srcRect/>
          <a:stretch/>
        </p:blipFill>
        <p:spPr>
          <a:xfrm>
            <a:off x="2330372" y="5639229"/>
            <a:ext cx="2461847" cy="770610"/>
          </a:xfrm>
          <a:prstGeom prst="rect">
            <a:avLst/>
          </a:prstGeom>
          <a:noFill/>
          <a:ln>
            <a:noFill/>
          </a:ln>
        </p:spPr>
      </p:pic>
      <p:pic>
        <p:nvPicPr>
          <p:cNvPr id="165" name="Google Shape;165;p25" descr="http://www.icesi.edu.co/launiversidad/images/bienestar/la_universidad/launiversidad_imagen_acreditacion.jpg"/>
          <p:cNvPicPr preferRelativeResize="0"/>
          <p:nvPr/>
        </p:nvPicPr>
        <p:blipFill rotWithShape="1">
          <a:blip r:embed="rId4">
            <a:alphaModFix/>
          </a:blip>
          <a:srcRect/>
          <a:stretch/>
        </p:blipFill>
        <p:spPr>
          <a:xfrm>
            <a:off x="5784093" y="5581622"/>
            <a:ext cx="2247900" cy="8858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p:nvPr/>
        </p:nvPicPr>
        <p:blipFill>
          <a:blip r:embed="rId2"/>
          <a:stretch>
            <a:fillRect/>
          </a:stretch>
        </p:blipFill>
        <p:spPr>
          <a:xfrm>
            <a:off x="1858108" y="1834731"/>
            <a:ext cx="8077200" cy="3918857"/>
          </a:xfrm>
          <a:prstGeom prst="rect">
            <a:avLst/>
          </a:prstGeom>
        </p:spPr>
      </p:pic>
      <p:sp>
        <p:nvSpPr>
          <p:cNvPr id="5" name="Rectángulo 4"/>
          <p:cNvSpPr/>
          <p:nvPr/>
        </p:nvSpPr>
        <p:spPr>
          <a:xfrm>
            <a:off x="4435128" y="1337735"/>
            <a:ext cx="3321743" cy="496996"/>
          </a:xfrm>
          <a:prstGeom prst="rect">
            <a:avLst/>
          </a:prstGeom>
        </p:spPr>
        <p:txBody>
          <a:bodyPr wrap="none">
            <a:spAutoFit/>
          </a:bodyPr>
          <a:lstStyle/>
          <a:p>
            <a:pPr>
              <a:lnSpc>
                <a:spcPct val="150000"/>
              </a:lnSpc>
              <a:spcBef>
                <a:spcPts val="1200"/>
              </a:spcBef>
              <a:spcAft>
                <a:spcPts val="1200"/>
              </a:spcAft>
            </a:pPr>
            <a:r>
              <a:rPr lang="es-CO" sz="2000" b="1" dirty="0" err="1">
                <a:latin typeface="Arial" panose="020B0604020202020204" pitchFamily="34" charset="0"/>
                <a:cs typeface="Quattrocento Sans" panose="020B0604020202020204" charset="0"/>
              </a:rPr>
              <a:t>CenTrack</a:t>
            </a:r>
            <a:r>
              <a:rPr lang="es-CO" sz="2000" b="1" dirty="0">
                <a:latin typeface="Arial" panose="020B0604020202020204" pitchFamily="34" charset="0"/>
                <a:cs typeface="Quattrocento Sans" panose="020B0604020202020204" charset="0"/>
              </a:rPr>
              <a:t> </a:t>
            </a:r>
            <a:r>
              <a:rPr lang="es-CO" sz="2000" b="1" dirty="0" err="1">
                <a:latin typeface="Arial" panose="020B0604020202020204" pitchFamily="34" charset="0"/>
                <a:cs typeface="Quattrocento Sans" panose="020B0604020202020204" charset="0"/>
              </a:rPr>
              <a:t>newbaby</a:t>
            </a:r>
            <a:r>
              <a:rPr lang="es-CO" sz="2000" b="1" dirty="0">
                <a:latin typeface="Arial" panose="020B0604020202020204" pitchFamily="34" charset="0"/>
                <a:cs typeface="Quattrocento Sans" panose="020B0604020202020204" charset="0"/>
              </a:rPr>
              <a:t> (CNB)</a:t>
            </a:r>
          </a:p>
        </p:txBody>
      </p:sp>
      <p:sp>
        <p:nvSpPr>
          <p:cNvPr id="6"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8"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 name="Google Shape;307;p36"/>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a:solidFill>
                  <a:schemeClr val="dk1"/>
                </a:solidFill>
                <a:latin typeface="Calibri"/>
                <a:ea typeface="Calibri"/>
                <a:cs typeface="Calibri"/>
                <a:sym typeface="Calibri"/>
              </a:rPr>
              <a:t>Estado del Arte</a:t>
            </a:r>
            <a:endParaRPr sz="4400" dirty="0">
              <a:solidFill>
                <a:schemeClr val="dk1"/>
              </a:solidFill>
              <a:latin typeface="Quattrocento Sans"/>
              <a:ea typeface="Quattrocento Sans"/>
              <a:cs typeface="Quattrocento Sans"/>
              <a:sym typeface="Quattrocento Sans"/>
            </a:endParaRPr>
          </a:p>
        </p:txBody>
      </p:sp>
      <p:pic>
        <p:nvPicPr>
          <p:cNvPr id="10" name="Google Shape;306;p36"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11" name="Rectángulo 10"/>
          <p:cNvSpPr/>
          <p:nvPr/>
        </p:nvSpPr>
        <p:spPr>
          <a:xfrm>
            <a:off x="1690255" y="5881252"/>
            <a:ext cx="6096000" cy="415498"/>
          </a:xfrm>
          <a:prstGeom prst="rect">
            <a:avLst/>
          </a:prstGeom>
        </p:spPr>
        <p:txBody>
          <a:bodyPr>
            <a:spAutoFit/>
          </a:bodyPr>
          <a:lstStyle/>
          <a:p>
            <a:r>
              <a:rPr lang="es-CO" sz="1050" dirty="0">
                <a:latin typeface="Arial" panose="020B0604020202020204" pitchFamily="34" charset="0"/>
                <a:ea typeface="Quattrocento Sans" panose="020B0604020202020204" charset="0"/>
              </a:rPr>
              <a:t>14] </a:t>
            </a:r>
            <a:r>
              <a:rPr lang="es-CO" sz="1050" dirty="0" err="1">
                <a:latin typeface="Arial" panose="020B0604020202020204" pitchFamily="34" charset="0"/>
                <a:ea typeface="Quattrocento Sans" panose="020B0604020202020204" charset="0"/>
              </a:rPr>
              <a:t>Centrak</a:t>
            </a:r>
            <a:r>
              <a:rPr lang="es-CO" sz="1050" dirty="0">
                <a:latin typeface="Arial" panose="020B0604020202020204" pitchFamily="34" charset="0"/>
                <a:ea typeface="Quattrocento Sans" panose="020B0604020202020204" charset="0"/>
              </a:rPr>
              <a:t>(2017, Agosto 8). Sistema de seguridad infantil con precisión[online]: </a:t>
            </a:r>
            <a:r>
              <a:rPr lang="es-CO" sz="1050" dirty="0" err="1">
                <a:latin typeface="Arial" panose="020B0604020202020204" pitchFamily="34" charset="0"/>
                <a:ea typeface="Quattrocento Sans" panose="020B0604020202020204" charset="0"/>
              </a:rPr>
              <a:t>Available</a:t>
            </a:r>
            <a:r>
              <a:rPr lang="es-CO" sz="1050" dirty="0">
                <a:latin typeface="Arial" panose="020B0604020202020204" pitchFamily="34" charset="0"/>
                <a:ea typeface="Quattrocento Sans" panose="020B0604020202020204" charset="0"/>
              </a:rPr>
              <a:t>: </a:t>
            </a:r>
            <a:r>
              <a:rPr lang="es-CO" sz="1050" u="sng" dirty="0">
                <a:solidFill>
                  <a:srgbClr val="0000FF"/>
                </a:solidFill>
                <a:latin typeface="Arial" panose="020B0604020202020204" pitchFamily="34" charset="0"/>
                <a:ea typeface="Quattrocento Sans" panose="020B0604020202020204" charset="0"/>
                <a:cs typeface="Quattrocento Sans" panose="020B0604020202020204" charset="0"/>
                <a:hlinkClick r:id="rId4"/>
              </a:rPr>
              <a:t>https://www.centrak.com/newbaby-infant-protection/</a:t>
            </a:r>
            <a:endParaRPr lang="es-CO" sz="1050" dirty="0"/>
          </a:p>
        </p:txBody>
      </p:sp>
    </p:spTree>
    <p:extLst>
      <p:ext uri="{BB962C8B-B14F-4D97-AF65-F5344CB8AC3E}">
        <p14:creationId xmlns:p14="http://schemas.microsoft.com/office/powerpoint/2010/main" val="3872947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967321" y="2016299"/>
            <a:ext cx="6257357" cy="3905867"/>
          </a:xfrm>
          <a:prstGeom prst="rect">
            <a:avLst/>
          </a:prstGeom>
        </p:spPr>
      </p:pic>
      <p:sp>
        <p:nvSpPr>
          <p:cNvPr id="5" name="Rectángulo 4"/>
          <p:cNvSpPr/>
          <p:nvPr/>
        </p:nvSpPr>
        <p:spPr>
          <a:xfrm>
            <a:off x="3807094" y="1445752"/>
            <a:ext cx="4729180" cy="496996"/>
          </a:xfrm>
          <a:prstGeom prst="rect">
            <a:avLst/>
          </a:prstGeom>
        </p:spPr>
        <p:txBody>
          <a:bodyPr wrap="none">
            <a:spAutoFit/>
          </a:bodyPr>
          <a:lstStyle/>
          <a:p>
            <a:pPr>
              <a:lnSpc>
                <a:spcPct val="150000"/>
              </a:lnSpc>
              <a:spcBef>
                <a:spcPts val="1200"/>
              </a:spcBef>
              <a:spcAft>
                <a:spcPts val="1200"/>
              </a:spcAft>
            </a:pPr>
            <a:r>
              <a:rPr lang="es-CO" sz="2000" b="1" dirty="0">
                <a:latin typeface="Arial" panose="020B0604020202020204" pitchFamily="34" charset="0"/>
                <a:cs typeface="Quattrocento Sans" panose="020B0604020202020204" charset="0"/>
              </a:rPr>
              <a:t>Brazalete Antirrobo para niños (BAN)</a:t>
            </a:r>
          </a:p>
        </p:txBody>
      </p:sp>
      <p:sp>
        <p:nvSpPr>
          <p:cNvPr id="6"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8"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 name="Google Shape;307;p36"/>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a:solidFill>
                  <a:schemeClr val="dk1"/>
                </a:solidFill>
                <a:latin typeface="Calibri"/>
                <a:ea typeface="Calibri"/>
                <a:cs typeface="Calibri"/>
                <a:sym typeface="Calibri"/>
              </a:rPr>
              <a:t>Estado del Arte</a:t>
            </a:r>
            <a:endParaRPr sz="4400" dirty="0">
              <a:solidFill>
                <a:schemeClr val="dk1"/>
              </a:solidFill>
              <a:latin typeface="Quattrocento Sans"/>
              <a:ea typeface="Quattrocento Sans"/>
              <a:cs typeface="Quattrocento Sans"/>
              <a:sym typeface="Quattrocento Sans"/>
            </a:endParaRPr>
          </a:p>
        </p:txBody>
      </p:sp>
      <p:pic>
        <p:nvPicPr>
          <p:cNvPr id="10" name="Google Shape;306;p36"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11" name="Rectángulo 10"/>
          <p:cNvSpPr/>
          <p:nvPr/>
        </p:nvSpPr>
        <p:spPr>
          <a:xfrm>
            <a:off x="2852057" y="5995717"/>
            <a:ext cx="6096000" cy="400110"/>
          </a:xfrm>
          <a:prstGeom prst="rect">
            <a:avLst/>
          </a:prstGeom>
        </p:spPr>
        <p:txBody>
          <a:bodyPr>
            <a:spAutoFit/>
          </a:bodyPr>
          <a:lstStyle/>
          <a:p>
            <a:r>
              <a:rPr lang="es-CO" sz="1000" dirty="0" err="1">
                <a:latin typeface="Arial" panose="020B0604020202020204" pitchFamily="34" charset="0"/>
                <a:ea typeface="Quattrocento Sans" panose="020B0604020202020204" charset="0"/>
              </a:rPr>
              <a:t>RobertoPonce</a:t>
            </a:r>
            <a:r>
              <a:rPr lang="es-CO" sz="1000" dirty="0">
                <a:latin typeface="Arial" panose="020B0604020202020204" pitchFamily="34" charset="0"/>
                <a:ea typeface="Quattrocento Sans" panose="020B0604020202020204" charset="0"/>
              </a:rPr>
              <a:t>( 2013, Enero 16) Brazalete Antirrobo para Niños [online]. </a:t>
            </a:r>
            <a:r>
              <a:rPr lang="es-CO" sz="1000" dirty="0" err="1">
                <a:latin typeface="Arial" panose="020B0604020202020204" pitchFamily="34" charset="0"/>
                <a:ea typeface="Quattrocento Sans" panose="020B0604020202020204" charset="0"/>
              </a:rPr>
              <a:t>Available:</a:t>
            </a:r>
            <a:r>
              <a:rPr lang="es-CO" sz="1000" u="sng" dirty="0" err="1">
                <a:solidFill>
                  <a:srgbClr val="0000FF"/>
                </a:solidFill>
                <a:latin typeface="Arial" panose="020B0604020202020204" pitchFamily="34" charset="0"/>
                <a:ea typeface="Quattrocento Sans" panose="020B0604020202020204" charset="0"/>
                <a:cs typeface="Quattrocento Sans" panose="020B0604020202020204" charset="0"/>
                <a:hlinkClick r:id="rId4"/>
              </a:rPr>
              <a:t>https</a:t>
            </a:r>
            <a:r>
              <a:rPr lang="es-CO" sz="1000" u="sng" dirty="0">
                <a:solidFill>
                  <a:srgbClr val="0000FF"/>
                </a:solidFill>
                <a:latin typeface="Arial" panose="020B0604020202020204" pitchFamily="34" charset="0"/>
                <a:ea typeface="Quattrocento Sans" panose="020B0604020202020204" charset="0"/>
                <a:cs typeface="Quattrocento Sans" panose="020B0604020202020204" charset="0"/>
                <a:hlinkClick r:id="rId4"/>
              </a:rPr>
              <a:t>://www.proceso.com.mx/330793/mexicano-inventa-brazalete-antirrobo-para-ninos-2</a:t>
            </a:r>
            <a:endParaRPr lang="es-CO" sz="1000" dirty="0"/>
          </a:p>
        </p:txBody>
      </p:sp>
    </p:spTree>
    <p:extLst>
      <p:ext uri="{BB962C8B-B14F-4D97-AF65-F5344CB8AC3E}">
        <p14:creationId xmlns:p14="http://schemas.microsoft.com/office/powerpoint/2010/main" val="35470599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pic>
        <p:nvPicPr>
          <p:cNvPr id="508" name="Google Shape;508;p51"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509" name="Google Shape;509;p51"/>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Quattrocento Sans"/>
              <a:buNone/>
            </a:pPr>
            <a:r>
              <a:rPr lang="es-CO" sz="4400">
                <a:solidFill>
                  <a:schemeClr val="dk1"/>
                </a:solidFill>
                <a:latin typeface="Quattrocento Sans"/>
                <a:ea typeface="Quattrocento Sans"/>
                <a:cs typeface="Quattrocento Sans"/>
                <a:sym typeface="Quattrocento Sans"/>
              </a:rPr>
              <a:t>Metodología</a:t>
            </a:r>
            <a:endParaRPr sz="4400">
              <a:solidFill>
                <a:schemeClr val="dk1"/>
              </a:solidFill>
              <a:latin typeface="Quattrocento Sans"/>
              <a:ea typeface="Quattrocento Sans"/>
              <a:cs typeface="Quattrocento Sans"/>
              <a:sym typeface="Quattrocento Sans"/>
            </a:endParaRPr>
          </a:p>
        </p:txBody>
      </p:sp>
      <p:sp>
        <p:nvSpPr>
          <p:cNvPr id="510" name="Google Shape;510;p51"/>
          <p:cNvSpPr txBox="1">
            <a:spLocks noGrp="1"/>
          </p:cNvSpPr>
          <p:nvPr>
            <p:ph type="sldNum" idx="12"/>
          </p:nvPr>
        </p:nvSpPr>
        <p:spPr>
          <a:xfrm>
            <a:off x="11516803" y="6303600"/>
            <a:ext cx="423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12</a:t>
            </a:fld>
            <a:endParaRPr sz="1200" b="0" i="0" u="none" strike="noStrike" cap="none">
              <a:solidFill>
                <a:srgbClr val="000000"/>
              </a:solidFill>
              <a:latin typeface="Calibri"/>
              <a:ea typeface="Calibri"/>
              <a:cs typeface="Calibri"/>
              <a:sym typeface="Calibri"/>
            </a:endParaRPr>
          </a:p>
        </p:txBody>
      </p:sp>
      <p:sp>
        <p:nvSpPr>
          <p:cNvPr id="4" name="CuadroTexto 3"/>
          <p:cNvSpPr txBox="1"/>
          <p:nvPr/>
        </p:nvSpPr>
        <p:spPr>
          <a:xfrm>
            <a:off x="3718958" y="1326672"/>
            <a:ext cx="4995552" cy="461665"/>
          </a:xfrm>
          <a:prstGeom prst="rect">
            <a:avLst/>
          </a:prstGeom>
          <a:noFill/>
        </p:spPr>
        <p:txBody>
          <a:bodyPr wrap="square" rtlCol="0">
            <a:spAutoFit/>
          </a:bodyPr>
          <a:lstStyle/>
          <a:p>
            <a:pPr algn="ctr"/>
            <a:r>
              <a:rPr lang="es-CO" sz="2400" b="1" dirty="0" smtClean="0"/>
              <a:t>Modelo de proceso Incremental</a:t>
            </a:r>
            <a:endParaRPr lang="es-CO" sz="2400" b="1" dirty="0"/>
          </a:p>
        </p:txBody>
      </p:sp>
      <p:pic>
        <p:nvPicPr>
          <p:cNvPr id="2" name="Imagen 1"/>
          <p:cNvPicPr>
            <a:picLocks noChangeAspect="1"/>
          </p:cNvPicPr>
          <p:nvPr/>
        </p:nvPicPr>
        <p:blipFill>
          <a:blip r:embed="rId4"/>
          <a:stretch>
            <a:fillRect/>
          </a:stretch>
        </p:blipFill>
        <p:spPr>
          <a:xfrm>
            <a:off x="1722336" y="1816286"/>
            <a:ext cx="8747327" cy="4487314"/>
          </a:xfrm>
          <a:prstGeom prst="rect">
            <a:avLst/>
          </a:prstGeom>
        </p:spPr>
      </p:pic>
      <p:sp>
        <p:nvSpPr>
          <p:cNvPr id="5" name="Rectángulo 4"/>
          <p:cNvSpPr/>
          <p:nvPr/>
        </p:nvSpPr>
        <p:spPr>
          <a:xfrm>
            <a:off x="7845605" y="6023772"/>
            <a:ext cx="3671198" cy="307777"/>
          </a:xfrm>
          <a:prstGeom prst="rect">
            <a:avLst/>
          </a:prstGeom>
        </p:spPr>
        <p:txBody>
          <a:bodyPr wrap="none">
            <a:spAutoFit/>
          </a:bodyPr>
          <a:lstStyle/>
          <a:p>
            <a:pPr algn="just">
              <a:spcAft>
                <a:spcPts val="1000"/>
              </a:spcAft>
            </a:pPr>
            <a:r>
              <a:rPr lang="es-CO" i="1" dirty="0">
                <a:solidFill>
                  <a:srgbClr val="1F497D"/>
                </a:solidFill>
                <a:latin typeface="Quattrocento Sans" panose="020B0604020202020204" charset="0"/>
                <a:ea typeface="Quattrocento Sans" panose="020B0604020202020204" charset="0"/>
                <a:cs typeface="Quattrocento Sans" panose="020B0604020202020204" charset="0"/>
              </a:rPr>
              <a:t>Ilustración 3 Modelo de proceso incremental</a:t>
            </a:r>
          </a:p>
        </p:txBody>
      </p:sp>
      <p:sp>
        <p:nvSpPr>
          <p:cNvPr id="12"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4"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Rectángulo 5"/>
          <p:cNvSpPr/>
          <p:nvPr/>
        </p:nvSpPr>
        <p:spPr>
          <a:xfrm>
            <a:off x="682710" y="6360923"/>
            <a:ext cx="4642618" cy="246221"/>
          </a:xfrm>
          <a:prstGeom prst="rect">
            <a:avLst/>
          </a:prstGeom>
        </p:spPr>
        <p:txBody>
          <a:bodyPr wrap="none">
            <a:spAutoFit/>
          </a:bodyPr>
          <a:lstStyle/>
          <a:p>
            <a:r>
              <a:rPr lang="es-CO" sz="1000" dirty="0">
                <a:latin typeface="Arial" panose="020B0604020202020204" pitchFamily="34" charset="0"/>
                <a:ea typeface="Quattrocento Sans" panose="020B0604020202020204" charset="0"/>
              </a:rPr>
              <a:t>[10]	R. S. </a:t>
            </a:r>
            <a:r>
              <a:rPr lang="es-CO" sz="1000" dirty="0" err="1">
                <a:latin typeface="Arial" panose="020B0604020202020204" pitchFamily="34" charset="0"/>
                <a:ea typeface="Quattrocento Sans" panose="020B0604020202020204" charset="0"/>
              </a:rPr>
              <a:t>Pressman</a:t>
            </a:r>
            <a:r>
              <a:rPr lang="es-CO" sz="1000" dirty="0">
                <a:latin typeface="Arial" panose="020B0604020202020204" pitchFamily="34" charset="0"/>
                <a:ea typeface="Quattrocento Sans" panose="020B0604020202020204" charset="0"/>
              </a:rPr>
              <a:t>, </a:t>
            </a:r>
            <a:r>
              <a:rPr lang="es-CO" sz="1000" i="1" dirty="0">
                <a:latin typeface="Arial" panose="020B0604020202020204" pitchFamily="34" charset="0"/>
                <a:ea typeface="Quattrocento Sans" panose="020B0604020202020204" charset="0"/>
              </a:rPr>
              <a:t>Ingeniería del software. Un enfoque práctico</a:t>
            </a:r>
            <a:r>
              <a:rPr lang="es-CO" sz="1000" dirty="0">
                <a:latin typeface="Arial" panose="020B0604020202020204" pitchFamily="34" charset="0"/>
                <a:ea typeface="Quattrocento Sans" panose="020B0604020202020204" charset="0"/>
              </a:rPr>
              <a:t>. </a:t>
            </a:r>
            <a:endParaRPr lang="es-CO" sz="10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7" name="Google Shape;317;p37"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318" name="Google Shape;318;p37"/>
          <p:cNvSpPr txBox="1"/>
          <p:nvPr/>
        </p:nvSpPr>
        <p:spPr>
          <a:xfrm>
            <a:off x="0" y="188640"/>
            <a:ext cx="111252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a:solidFill>
                  <a:schemeClr val="dk1"/>
                </a:solidFill>
                <a:latin typeface="Calibri"/>
                <a:ea typeface="Calibri"/>
                <a:cs typeface="Calibri"/>
                <a:sym typeface="Calibri"/>
              </a:rPr>
              <a:t>Desarrollo</a:t>
            </a:r>
            <a:endParaRPr sz="4400" dirty="0">
              <a:solidFill>
                <a:schemeClr val="dk1"/>
              </a:solidFill>
              <a:latin typeface="Quattrocento Sans"/>
              <a:ea typeface="Quattrocento Sans"/>
              <a:cs typeface="Quattrocento Sans"/>
              <a:sym typeface="Quattrocento Sans"/>
            </a:endParaRPr>
          </a:p>
        </p:txBody>
      </p:sp>
      <p:sp>
        <p:nvSpPr>
          <p:cNvPr id="319" name="Google Shape;319;p37"/>
          <p:cNvSpPr txBox="1">
            <a:spLocks noGrp="1"/>
          </p:cNvSpPr>
          <p:nvPr>
            <p:ph type="sldNum" idx="12"/>
          </p:nvPr>
        </p:nvSpPr>
        <p:spPr>
          <a:xfrm>
            <a:off x="11425430" y="6303600"/>
            <a:ext cx="5145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13</a:t>
            </a:fld>
            <a:endParaRPr sz="1200" b="0" i="0" u="none" strike="noStrike" cap="none">
              <a:solidFill>
                <a:srgbClr val="000000"/>
              </a:solidFill>
              <a:latin typeface="Calibri"/>
              <a:ea typeface="Calibri"/>
              <a:cs typeface="Calibri"/>
              <a:sym typeface="Calibri"/>
            </a:endParaRPr>
          </a:p>
        </p:txBody>
      </p:sp>
      <p:pic>
        <p:nvPicPr>
          <p:cNvPr id="20" name="Imagen 19"/>
          <p:cNvPicPr>
            <a:picLocks noChangeAspect="1"/>
          </p:cNvPicPr>
          <p:nvPr/>
        </p:nvPicPr>
        <p:blipFill>
          <a:blip r:embed="rId4"/>
          <a:stretch>
            <a:fillRect/>
          </a:stretch>
        </p:blipFill>
        <p:spPr>
          <a:xfrm>
            <a:off x="7540352" y="1701413"/>
            <a:ext cx="1224136" cy="1436453"/>
          </a:xfrm>
          <a:prstGeom prst="rect">
            <a:avLst/>
          </a:prstGeom>
        </p:spPr>
      </p:pic>
      <p:pic>
        <p:nvPicPr>
          <p:cNvPr id="21" name="Imagen 20"/>
          <p:cNvPicPr>
            <a:picLocks noChangeAspect="1"/>
          </p:cNvPicPr>
          <p:nvPr/>
        </p:nvPicPr>
        <p:blipFill>
          <a:blip r:embed="rId5"/>
          <a:stretch>
            <a:fillRect/>
          </a:stretch>
        </p:blipFill>
        <p:spPr>
          <a:xfrm>
            <a:off x="3307584" y="1701413"/>
            <a:ext cx="2504576" cy="1548413"/>
          </a:xfrm>
          <a:prstGeom prst="rect">
            <a:avLst/>
          </a:prstGeom>
        </p:spPr>
      </p:pic>
      <p:pic>
        <p:nvPicPr>
          <p:cNvPr id="22" name="Imagen 21"/>
          <p:cNvPicPr>
            <a:picLocks noChangeAspect="1"/>
          </p:cNvPicPr>
          <p:nvPr/>
        </p:nvPicPr>
        <p:blipFill>
          <a:blip r:embed="rId6"/>
          <a:stretch>
            <a:fillRect/>
          </a:stretch>
        </p:blipFill>
        <p:spPr>
          <a:xfrm>
            <a:off x="3938599" y="4329946"/>
            <a:ext cx="3747121" cy="1805841"/>
          </a:xfrm>
          <a:prstGeom prst="rect">
            <a:avLst/>
          </a:prstGeom>
        </p:spPr>
      </p:pic>
      <p:sp>
        <p:nvSpPr>
          <p:cNvPr id="24" name="Flecha derecha 23"/>
          <p:cNvSpPr/>
          <p:nvPr/>
        </p:nvSpPr>
        <p:spPr>
          <a:xfrm rot="16200000">
            <a:off x="4702987" y="3653495"/>
            <a:ext cx="1048338" cy="4141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Flecha derecha 24"/>
          <p:cNvSpPr/>
          <p:nvPr/>
        </p:nvSpPr>
        <p:spPr>
          <a:xfrm rot="5400000">
            <a:off x="3828620" y="3653495"/>
            <a:ext cx="1048338" cy="4141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Flecha derecha 25"/>
          <p:cNvSpPr/>
          <p:nvPr/>
        </p:nvSpPr>
        <p:spPr>
          <a:xfrm rot="18848334">
            <a:off x="5940872" y="3579246"/>
            <a:ext cx="1538350" cy="4141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CuadroTexto 1"/>
          <p:cNvSpPr txBox="1"/>
          <p:nvPr/>
        </p:nvSpPr>
        <p:spPr>
          <a:xfrm>
            <a:off x="3048261" y="1227490"/>
            <a:ext cx="2763898" cy="523220"/>
          </a:xfrm>
          <a:prstGeom prst="rect">
            <a:avLst/>
          </a:prstGeom>
          <a:noFill/>
        </p:spPr>
        <p:txBody>
          <a:bodyPr wrap="none" rtlCol="0">
            <a:spAutoFit/>
          </a:bodyPr>
          <a:lstStyle/>
          <a:p>
            <a:r>
              <a:rPr lang="es-CO" sz="2800" dirty="0" smtClean="0"/>
              <a:t>Aplicación Móvil</a:t>
            </a:r>
            <a:endParaRPr lang="es-CO" sz="2800" dirty="0"/>
          </a:p>
        </p:txBody>
      </p:sp>
      <p:sp>
        <p:nvSpPr>
          <p:cNvPr id="28" name="CuadroTexto 27"/>
          <p:cNvSpPr txBox="1"/>
          <p:nvPr/>
        </p:nvSpPr>
        <p:spPr>
          <a:xfrm>
            <a:off x="8860221" y="1905501"/>
            <a:ext cx="2744057" cy="1384995"/>
          </a:xfrm>
          <a:prstGeom prst="rect">
            <a:avLst/>
          </a:prstGeom>
          <a:noFill/>
        </p:spPr>
        <p:txBody>
          <a:bodyPr wrap="square" rtlCol="0">
            <a:spAutoFit/>
          </a:bodyPr>
          <a:lstStyle/>
          <a:p>
            <a:r>
              <a:rPr lang="es-CO" sz="2800" dirty="0" smtClean="0"/>
              <a:t>Manilla con conexión Bluetooth</a:t>
            </a:r>
            <a:endParaRPr lang="es-CO" sz="2800" dirty="0"/>
          </a:p>
        </p:txBody>
      </p:sp>
      <p:sp>
        <p:nvSpPr>
          <p:cNvPr id="29" name="CuadroTexto 28"/>
          <p:cNvSpPr txBox="1"/>
          <p:nvPr/>
        </p:nvSpPr>
        <p:spPr>
          <a:xfrm>
            <a:off x="7869513" y="4755812"/>
            <a:ext cx="2744057" cy="954107"/>
          </a:xfrm>
          <a:prstGeom prst="rect">
            <a:avLst/>
          </a:prstGeom>
          <a:noFill/>
        </p:spPr>
        <p:txBody>
          <a:bodyPr wrap="square" rtlCol="0">
            <a:spAutoFit/>
          </a:bodyPr>
          <a:lstStyle/>
          <a:p>
            <a:r>
              <a:rPr lang="es-CO" sz="2800" dirty="0" smtClean="0"/>
              <a:t>Sistema web Administración</a:t>
            </a:r>
            <a:endParaRPr lang="es-CO" sz="2800" dirty="0"/>
          </a:p>
        </p:txBody>
      </p:sp>
      <p:sp>
        <p:nvSpPr>
          <p:cNvPr id="30" name="Flecha derecha 29"/>
          <p:cNvSpPr/>
          <p:nvPr/>
        </p:nvSpPr>
        <p:spPr>
          <a:xfrm rot="10800000">
            <a:off x="5845950" y="2307262"/>
            <a:ext cx="1728193" cy="4141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Google Shape;170;p26"/>
          <p:cNvSpPr/>
          <p:nvPr/>
        </p:nvSpPr>
        <p:spPr>
          <a:xfrm>
            <a:off x="7637156" y="830572"/>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71;p26"/>
          <p:cNvSpPr/>
          <p:nvPr/>
        </p:nvSpPr>
        <p:spPr>
          <a:xfrm>
            <a:off x="128866" y="830572"/>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23" name="Google Shape;172;p26"/>
          <p:cNvSpPr/>
          <p:nvPr/>
        </p:nvSpPr>
        <p:spPr>
          <a:xfrm>
            <a:off x="4878888" y="805247"/>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413165" y="1643390"/>
            <a:ext cx="9836726" cy="1569660"/>
          </a:xfrm>
          <a:prstGeom prst="rect">
            <a:avLst/>
          </a:prstGeom>
        </p:spPr>
        <p:txBody>
          <a:bodyPr wrap="square">
            <a:spAutoFit/>
          </a:bodyPr>
          <a:lstStyle/>
          <a:p>
            <a:r>
              <a:rPr lang="es-CO" sz="3200" dirty="0">
                <a:latin typeface="Arial" panose="020B0604020202020204" pitchFamily="34" charset="0"/>
                <a:ea typeface="Quattrocento Sans" panose="020B0604020202020204" charset="0"/>
              </a:rPr>
              <a:t>Identificar y caracterizar las actividades relacionadas con los procesos de control de acceso a los usuarios acompañados con un menor de edad</a:t>
            </a:r>
            <a:endParaRPr lang="es-CO" sz="3200" dirty="0"/>
          </a:p>
        </p:txBody>
      </p:sp>
      <p:pic>
        <p:nvPicPr>
          <p:cNvPr id="5" name="Google Shape;317;p37" descr="http://www.icesi.edu.co/imgs/contenido/png/logo_icesi.png"/>
          <p:cNvPicPr preferRelativeResize="0"/>
          <p:nvPr/>
        </p:nvPicPr>
        <p:blipFill rotWithShape="1">
          <a:blip r:embed="rId2">
            <a:alphaModFix/>
          </a:blip>
          <a:srcRect/>
          <a:stretch/>
        </p:blipFill>
        <p:spPr>
          <a:xfrm>
            <a:off x="9935308" y="143346"/>
            <a:ext cx="2118945" cy="663276"/>
          </a:xfrm>
          <a:prstGeom prst="rect">
            <a:avLst/>
          </a:prstGeom>
          <a:noFill/>
          <a:ln>
            <a:noFill/>
          </a:ln>
        </p:spPr>
      </p:pic>
      <p:sp>
        <p:nvSpPr>
          <p:cNvPr id="6" name="Google Shape;318;p37"/>
          <p:cNvSpPr txBox="1"/>
          <p:nvPr/>
        </p:nvSpPr>
        <p:spPr>
          <a:xfrm>
            <a:off x="0" y="188640"/>
            <a:ext cx="111252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Quattrocento Sans"/>
                <a:ea typeface="Quattrocento Sans"/>
                <a:cs typeface="Quattrocento Sans"/>
                <a:sym typeface="Quattrocento Sans"/>
              </a:rPr>
              <a:t>Objetivo 1</a:t>
            </a:r>
            <a:endParaRPr sz="4400" dirty="0">
              <a:solidFill>
                <a:schemeClr val="dk1"/>
              </a:solidFill>
              <a:latin typeface="Quattrocento Sans"/>
              <a:ea typeface="Quattrocento Sans"/>
              <a:cs typeface="Quattrocento Sans"/>
              <a:sym typeface="Quattrocento Sans"/>
            </a:endParaRPr>
          </a:p>
        </p:txBody>
      </p:sp>
      <p:sp>
        <p:nvSpPr>
          <p:cNvPr id="7" name="Google Shape;170;p26"/>
          <p:cNvSpPr/>
          <p:nvPr/>
        </p:nvSpPr>
        <p:spPr>
          <a:xfrm>
            <a:off x="7637156" y="830572"/>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 name="Google Shape;171;p26"/>
          <p:cNvSpPr/>
          <p:nvPr/>
        </p:nvSpPr>
        <p:spPr>
          <a:xfrm>
            <a:off x="128866" y="830572"/>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9" name="Google Shape;172;p26"/>
          <p:cNvSpPr/>
          <p:nvPr/>
        </p:nvSpPr>
        <p:spPr>
          <a:xfrm>
            <a:off x="4878888" y="805247"/>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0" name="Imagen 9"/>
          <p:cNvPicPr>
            <a:picLocks noChangeAspect="1"/>
          </p:cNvPicPr>
          <p:nvPr/>
        </p:nvPicPr>
        <p:blipFill>
          <a:blip r:embed="rId3"/>
          <a:stretch>
            <a:fillRect/>
          </a:stretch>
        </p:blipFill>
        <p:spPr>
          <a:xfrm>
            <a:off x="3614432" y="3348528"/>
            <a:ext cx="4393496" cy="2371092"/>
          </a:xfrm>
          <a:prstGeom prst="rect">
            <a:avLst/>
          </a:prstGeom>
        </p:spPr>
      </p:pic>
      <p:sp>
        <p:nvSpPr>
          <p:cNvPr id="11" name="Rectángulo 10"/>
          <p:cNvSpPr/>
          <p:nvPr/>
        </p:nvSpPr>
        <p:spPr>
          <a:xfrm>
            <a:off x="2514600" y="5855098"/>
            <a:ext cx="6096000" cy="261610"/>
          </a:xfrm>
          <a:prstGeom prst="rect">
            <a:avLst/>
          </a:prstGeom>
        </p:spPr>
        <p:txBody>
          <a:bodyPr>
            <a:spAutoFit/>
          </a:bodyPr>
          <a:lstStyle/>
          <a:p>
            <a:r>
              <a:rPr lang="es-CO" sz="1100" dirty="0"/>
              <a:t>https://blog.mailrelay.com/wp-content/uploads/2017/11/mercado-objetivo.png</a:t>
            </a:r>
          </a:p>
        </p:txBody>
      </p:sp>
    </p:spTree>
    <p:extLst>
      <p:ext uri="{BB962C8B-B14F-4D97-AF65-F5344CB8AC3E}">
        <p14:creationId xmlns:p14="http://schemas.microsoft.com/office/powerpoint/2010/main" val="5174559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6"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306;p36" descr="http://www.icesi.edu.co/imgs/contenido/png/logo_icesi.png"/>
          <p:cNvPicPr preferRelativeResize="0"/>
          <p:nvPr/>
        </p:nvPicPr>
        <p:blipFill rotWithShape="1">
          <a:blip r:embed="rId2">
            <a:alphaModFix/>
          </a:blip>
          <a:srcRect/>
          <a:stretch/>
        </p:blipFill>
        <p:spPr>
          <a:xfrm>
            <a:off x="9935308" y="143346"/>
            <a:ext cx="2118945" cy="663276"/>
          </a:xfrm>
          <a:prstGeom prst="rect">
            <a:avLst/>
          </a:prstGeom>
          <a:noFill/>
          <a:ln>
            <a:noFill/>
          </a:ln>
        </p:spPr>
      </p:pic>
      <p:sp>
        <p:nvSpPr>
          <p:cNvPr id="8" name="Google Shape;318;p37"/>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Quattrocento Sans"/>
                <a:ea typeface="Quattrocento Sans"/>
                <a:cs typeface="Quattrocento Sans"/>
                <a:sym typeface="Quattrocento Sans"/>
              </a:rPr>
              <a:t>Caracterización de Proceso</a:t>
            </a:r>
            <a:endParaRPr sz="4400" dirty="0">
              <a:solidFill>
                <a:schemeClr val="dk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22672326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181735" y="1643894"/>
            <a:ext cx="4914265" cy="4097915"/>
          </a:xfrm>
          <a:prstGeom prst="rect">
            <a:avLst/>
          </a:prstGeom>
        </p:spPr>
      </p:pic>
      <p:sp>
        <p:nvSpPr>
          <p:cNvPr id="5"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7"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8" name="Google Shape;306;p36"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9" name="Google Shape;318;p37"/>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Quattrocento Sans"/>
                <a:ea typeface="Quattrocento Sans"/>
                <a:cs typeface="Quattrocento Sans"/>
                <a:sym typeface="Quattrocento Sans"/>
              </a:rPr>
              <a:t>Fase de Análisis</a:t>
            </a:r>
            <a:endParaRPr sz="4400" dirty="0">
              <a:solidFill>
                <a:schemeClr val="dk1"/>
              </a:solidFill>
              <a:latin typeface="Quattrocento Sans"/>
              <a:ea typeface="Quattrocento Sans"/>
              <a:cs typeface="Quattrocento Sans"/>
              <a:sym typeface="Quattrocento Sans"/>
            </a:endParaRPr>
          </a:p>
        </p:txBody>
      </p:sp>
      <p:pic>
        <p:nvPicPr>
          <p:cNvPr id="10" name="Imagen 9"/>
          <p:cNvPicPr>
            <a:picLocks noChangeAspect="1"/>
          </p:cNvPicPr>
          <p:nvPr/>
        </p:nvPicPr>
        <p:blipFill>
          <a:blip r:embed="rId4"/>
          <a:stretch>
            <a:fillRect/>
          </a:stretch>
        </p:blipFill>
        <p:spPr>
          <a:xfrm>
            <a:off x="6321642" y="1643894"/>
            <a:ext cx="4821741" cy="4193164"/>
          </a:xfrm>
          <a:prstGeom prst="rect">
            <a:avLst/>
          </a:prstGeom>
        </p:spPr>
      </p:pic>
    </p:spTree>
    <p:extLst>
      <p:ext uri="{BB962C8B-B14F-4D97-AF65-F5344CB8AC3E}">
        <p14:creationId xmlns:p14="http://schemas.microsoft.com/office/powerpoint/2010/main" val="2080545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680509" y="1592592"/>
            <a:ext cx="10692652" cy="4351008"/>
          </a:xfrm>
          <a:prstGeom prst="rect">
            <a:avLst/>
          </a:prstGeom>
        </p:spPr>
      </p:pic>
      <p:pic>
        <p:nvPicPr>
          <p:cNvPr id="5" name="Google Shape;339;p38"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6" name="Google Shape;340;p38"/>
          <p:cNvSpPr txBox="1"/>
          <p:nvPr/>
        </p:nvSpPr>
        <p:spPr>
          <a:xfrm>
            <a:off x="0" y="71065"/>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Calibri"/>
                <a:ea typeface="Calibri"/>
                <a:cs typeface="Calibri"/>
                <a:sym typeface="Calibri"/>
              </a:rPr>
              <a:t>Fase de  </a:t>
            </a:r>
            <a:r>
              <a:rPr lang="es-CO" sz="4400" dirty="0">
                <a:solidFill>
                  <a:schemeClr val="dk1"/>
                </a:solidFill>
                <a:latin typeface="Calibri"/>
                <a:ea typeface="Calibri"/>
                <a:cs typeface="Calibri"/>
                <a:sym typeface="Calibri"/>
              </a:rPr>
              <a:t>Análisis</a:t>
            </a:r>
            <a:endParaRPr sz="4400" dirty="0">
              <a:solidFill>
                <a:schemeClr val="dk1"/>
              </a:solidFill>
              <a:latin typeface="Quattrocento Sans"/>
              <a:ea typeface="Quattrocento Sans"/>
              <a:cs typeface="Quattrocento Sans"/>
              <a:sym typeface="Quattrocento Sans"/>
            </a:endParaRPr>
          </a:p>
        </p:txBody>
      </p:sp>
      <p:sp>
        <p:nvSpPr>
          <p:cNvPr id="7"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9"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1564242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808017" y="1578992"/>
            <a:ext cx="8298873" cy="1966500"/>
          </a:xfrm>
          <a:prstGeom prst="rect">
            <a:avLst/>
          </a:prstGeom>
        </p:spPr>
        <p:txBody>
          <a:bodyPr wrap="square">
            <a:spAutoFit/>
          </a:bodyPr>
          <a:lstStyle/>
          <a:p>
            <a:pPr marL="342900" lvl="0" indent="-342900" algn="just">
              <a:lnSpc>
                <a:spcPct val="150000"/>
              </a:lnSpc>
              <a:spcBef>
                <a:spcPts val="600"/>
              </a:spcBef>
              <a:spcAft>
                <a:spcPts val="600"/>
              </a:spcAft>
              <a:buFont typeface="Symbol" panose="05050102010706020507" pitchFamily="18" charset="2"/>
              <a:buChar char=""/>
            </a:pPr>
            <a:r>
              <a:rPr lang="es-CO" sz="2800" dirty="0">
                <a:latin typeface="Arial" panose="020B0604020202020204" pitchFamily="34" charset="0"/>
                <a:ea typeface="Quattrocento Sans" panose="020B0604020202020204" charset="0"/>
                <a:cs typeface="Quattrocento Sans" panose="020B0604020202020204" charset="0"/>
              </a:rPr>
              <a:t>Modelar el proceso de acceso de los usuarios, para llevar a cabo un control de acceso más seguro.</a:t>
            </a:r>
            <a:endParaRPr lang="es-CO" sz="2800" dirty="0">
              <a:latin typeface="Quattrocento Sans" panose="020B0604020202020204" charset="0"/>
              <a:ea typeface="Quattrocento Sans" panose="020B0604020202020204" charset="0"/>
              <a:cs typeface="Quattrocento Sans" panose="020B0604020202020204" charset="0"/>
            </a:endParaRPr>
          </a:p>
        </p:txBody>
      </p:sp>
      <p:pic>
        <p:nvPicPr>
          <p:cNvPr id="5" name="Google Shape;339;p38" descr="http://www.icesi.edu.co/imgs/contenido/png/logo_icesi.png"/>
          <p:cNvPicPr preferRelativeResize="0"/>
          <p:nvPr/>
        </p:nvPicPr>
        <p:blipFill rotWithShape="1">
          <a:blip r:embed="rId2">
            <a:alphaModFix/>
          </a:blip>
          <a:srcRect/>
          <a:stretch/>
        </p:blipFill>
        <p:spPr>
          <a:xfrm>
            <a:off x="9935308" y="143346"/>
            <a:ext cx="2118945" cy="663276"/>
          </a:xfrm>
          <a:prstGeom prst="rect">
            <a:avLst/>
          </a:prstGeom>
          <a:noFill/>
          <a:ln>
            <a:noFill/>
          </a:ln>
        </p:spPr>
      </p:pic>
      <p:sp>
        <p:nvSpPr>
          <p:cNvPr id="6" name="Google Shape;340;p38"/>
          <p:cNvSpPr txBox="1"/>
          <p:nvPr/>
        </p:nvSpPr>
        <p:spPr>
          <a:xfrm>
            <a:off x="0" y="71065"/>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Quattrocento Sans"/>
                <a:ea typeface="Quattrocento Sans"/>
                <a:cs typeface="Quattrocento Sans"/>
                <a:sym typeface="Quattrocento Sans"/>
              </a:rPr>
              <a:t>Objetivo 2</a:t>
            </a:r>
            <a:endParaRPr sz="4400" dirty="0">
              <a:solidFill>
                <a:schemeClr val="dk1"/>
              </a:solidFill>
              <a:latin typeface="Quattrocento Sans"/>
              <a:ea typeface="Quattrocento Sans"/>
              <a:cs typeface="Quattrocento Sans"/>
              <a:sym typeface="Quattrocento Sans"/>
            </a:endParaRPr>
          </a:p>
        </p:txBody>
      </p:sp>
      <p:sp>
        <p:nvSpPr>
          <p:cNvPr id="7"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9"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0" name="Imagen 9"/>
          <p:cNvPicPr>
            <a:picLocks noChangeAspect="1"/>
          </p:cNvPicPr>
          <p:nvPr/>
        </p:nvPicPr>
        <p:blipFill>
          <a:blip r:embed="rId3"/>
          <a:stretch>
            <a:fillRect/>
          </a:stretch>
        </p:blipFill>
        <p:spPr>
          <a:xfrm>
            <a:off x="3796145" y="3545492"/>
            <a:ext cx="3920836" cy="2450522"/>
          </a:xfrm>
          <a:prstGeom prst="rect">
            <a:avLst/>
          </a:prstGeom>
        </p:spPr>
      </p:pic>
    </p:spTree>
    <p:extLst>
      <p:ext uri="{BB962C8B-B14F-4D97-AF65-F5344CB8AC3E}">
        <p14:creationId xmlns:p14="http://schemas.microsoft.com/office/powerpoint/2010/main" val="434489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8"/>
          <p:cNvSpPr/>
          <p:nvPr/>
        </p:nvSpPr>
        <p:spPr>
          <a:xfrm>
            <a:off x="7523286"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7" name="Google Shape;337;p38"/>
          <p:cNvSpPr/>
          <p:nvPr/>
        </p:nvSpPr>
        <p:spPr>
          <a:xfrm>
            <a:off x="-1"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8" name="Google Shape;338;p38"/>
          <p:cNvSpPr/>
          <p:nvPr/>
        </p:nvSpPr>
        <p:spPr>
          <a:xfrm>
            <a:off x="4738255" y="913956"/>
            <a:ext cx="2715600" cy="249300"/>
          </a:xfrm>
          <a:prstGeom prst="rect">
            <a:avLst/>
          </a:prstGeom>
          <a:solidFill>
            <a:srgbClr val="07CB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39" name="Google Shape;339;p38"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340" name="Google Shape;340;p38"/>
          <p:cNvSpPr txBox="1"/>
          <p:nvPr/>
        </p:nvSpPr>
        <p:spPr>
          <a:xfrm>
            <a:off x="0" y="71065"/>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Calibri"/>
                <a:ea typeface="Calibri"/>
                <a:cs typeface="Calibri"/>
                <a:sym typeface="Calibri"/>
              </a:rPr>
              <a:t>Fase de  </a:t>
            </a:r>
            <a:r>
              <a:rPr lang="es-CO" sz="4400" dirty="0">
                <a:solidFill>
                  <a:schemeClr val="dk1"/>
                </a:solidFill>
                <a:latin typeface="Calibri"/>
                <a:ea typeface="Calibri"/>
                <a:cs typeface="Calibri"/>
                <a:sym typeface="Calibri"/>
              </a:rPr>
              <a:t>Análisis</a:t>
            </a:r>
            <a:endParaRPr sz="4400" dirty="0">
              <a:solidFill>
                <a:schemeClr val="dk1"/>
              </a:solidFill>
              <a:latin typeface="Quattrocento Sans"/>
              <a:ea typeface="Quattrocento Sans"/>
              <a:cs typeface="Quattrocento Sans"/>
              <a:sym typeface="Quattrocento Sans"/>
            </a:endParaRPr>
          </a:p>
        </p:txBody>
      </p:sp>
      <p:sp>
        <p:nvSpPr>
          <p:cNvPr id="341" name="Google Shape;341;p38"/>
          <p:cNvSpPr txBox="1">
            <a:spLocks noGrp="1"/>
          </p:cNvSpPr>
          <p:nvPr>
            <p:ph type="sldNum" idx="12"/>
          </p:nvPr>
        </p:nvSpPr>
        <p:spPr>
          <a:xfrm>
            <a:off x="11521453" y="6303600"/>
            <a:ext cx="4185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19</a:t>
            </a:fld>
            <a:endParaRPr sz="1200" b="0" i="0" u="none" strike="noStrike" cap="none">
              <a:solidFill>
                <a:srgbClr val="000000"/>
              </a:solidFill>
              <a:latin typeface="Calibri"/>
              <a:ea typeface="Calibri"/>
              <a:cs typeface="Calibri"/>
              <a:sym typeface="Calibri"/>
            </a:endParaRPr>
          </a:p>
        </p:txBody>
      </p:sp>
      <p:sp>
        <p:nvSpPr>
          <p:cNvPr id="11"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3"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5" name="Imagen 4"/>
          <p:cNvPicPr>
            <a:picLocks noChangeAspect="1"/>
          </p:cNvPicPr>
          <p:nvPr/>
        </p:nvPicPr>
        <p:blipFill>
          <a:blip r:embed="rId4"/>
          <a:stretch>
            <a:fillRect/>
          </a:stretch>
        </p:blipFill>
        <p:spPr>
          <a:xfrm>
            <a:off x="958467" y="1444247"/>
            <a:ext cx="9386372" cy="4859353"/>
          </a:xfrm>
          <a:prstGeom prst="rect">
            <a:avLst/>
          </a:prstGeom>
        </p:spPr>
      </p:pic>
      <p:sp>
        <p:nvSpPr>
          <p:cNvPr id="6" name="Rectángulo 5"/>
          <p:cNvSpPr/>
          <p:nvPr/>
        </p:nvSpPr>
        <p:spPr>
          <a:xfrm>
            <a:off x="384180" y="6307510"/>
            <a:ext cx="5711820" cy="276999"/>
          </a:xfrm>
          <a:prstGeom prst="rect">
            <a:avLst/>
          </a:prstGeom>
        </p:spPr>
        <p:txBody>
          <a:bodyPr wrap="none">
            <a:spAutoFit/>
          </a:bodyPr>
          <a:lstStyle/>
          <a:p>
            <a:pPr algn="just">
              <a:spcAft>
                <a:spcPts val="1000"/>
              </a:spcAft>
            </a:pPr>
            <a:r>
              <a:rPr lang="es-CO" sz="1200" i="1" dirty="0">
                <a:solidFill>
                  <a:srgbClr val="1F497D"/>
                </a:solidFill>
                <a:latin typeface="Quattrocento Sans" panose="020B0604020202020204" charset="0"/>
                <a:ea typeface="Quattrocento Sans" panose="020B0604020202020204" charset="0"/>
                <a:cs typeface="Quattrocento Sans" panose="020B0604020202020204" charset="0"/>
              </a:rPr>
              <a:t>Ilustración 4 Proceso ingreso usuario con menor de </a:t>
            </a:r>
            <a:r>
              <a:rPr lang="es-CO" sz="1200" i="1" dirty="0" smtClean="0">
                <a:solidFill>
                  <a:srgbClr val="1F497D"/>
                </a:solidFill>
                <a:latin typeface="Quattrocento Sans" panose="020B0604020202020204" charset="0"/>
                <a:ea typeface="Quattrocento Sans" panose="020B0604020202020204" charset="0"/>
                <a:cs typeface="Quattrocento Sans" panose="020B0604020202020204" charset="0"/>
              </a:rPr>
              <a:t>edad a través del sistema web</a:t>
            </a:r>
            <a:endParaRPr lang="es-CO" sz="1200" i="1" dirty="0">
              <a:solidFill>
                <a:srgbClr val="1F497D"/>
              </a:solidFill>
              <a:effectLst/>
              <a:latin typeface="Quattrocento Sans" panose="020B0604020202020204" charset="0"/>
              <a:ea typeface="Quattrocento Sans" panose="020B0604020202020204" charset="0"/>
              <a:cs typeface="Quattrocento Sans" panose="020B06040202020202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1"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72"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73" name="Google Shape;173;p26" descr="http://www.icesi.edu.co/imgs/contenido/png/logo_icesi.png"/>
          <p:cNvPicPr preferRelativeResize="0"/>
          <p:nvPr/>
        </p:nvPicPr>
        <p:blipFill rotWithShape="1">
          <a:blip r:embed="rId3">
            <a:alphaModFix/>
          </a:blip>
          <a:srcRect/>
          <a:stretch/>
        </p:blipFill>
        <p:spPr>
          <a:xfrm>
            <a:off x="9935308" y="143346"/>
            <a:ext cx="2118947" cy="663275"/>
          </a:xfrm>
          <a:prstGeom prst="rect">
            <a:avLst/>
          </a:prstGeom>
          <a:noFill/>
          <a:ln>
            <a:noFill/>
          </a:ln>
        </p:spPr>
      </p:pic>
      <p:sp>
        <p:nvSpPr>
          <p:cNvPr id="174" name="Google Shape;174;p26"/>
          <p:cNvSpPr txBox="1"/>
          <p:nvPr/>
        </p:nvSpPr>
        <p:spPr>
          <a:xfrm>
            <a:off x="0" y="188640"/>
            <a:ext cx="12192000" cy="56197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Quattrocento Sans"/>
              <a:buNone/>
            </a:pPr>
            <a:r>
              <a:rPr lang="es-CO" sz="4400" b="0" i="0" u="none" strike="noStrike" cap="none" dirty="0">
                <a:solidFill>
                  <a:schemeClr val="dk1"/>
                </a:solidFill>
                <a:latin typeface="+mn-lt"/>
                <a:ea typeface="Quattrocento Sans"/>
                <a:cs typeface="Quattrocento Sans"/>
                <a:sym typeface="Quattrocento Sans"/>
              </a:rPr>
              <a:t>Contenido</a:t>
            </a:r>
            <a:endParaRPr dirty="0">
              <a:latin typeface="+mn-lt"/>
            </a:endParaRPr>
          </a:p>
        </p:txBody>
      </p:sp>
      <p:sp>
        <p:nvSpPr>
          <p:cNvPr id="175" name="Google Shape;175;p26"/>
          <p:cNvSpPr txBox="1"/>
          <p:nvPr/>
        </p:nvSpPr>
        <p:spPr>
          <a:xfrm>
            <a:off x="233075" y="1643803"/>
            <a:ext cx="11821180" cy="4247043"/>
          </a:xfrm>
          <a:prstGeom prst="rect">
            <a:avLst/>
          </a:prstGeom>
          <a:noFill/>
          <a:ln>
            <a:noFill/>
          </a:ln>
        </p:spPr>
        <p:txBody>
          <a:bodyPr spcFirstLastPara="1" wrap="square" lIns="91425" tIns="45700" rIns="91425" bIns="45700" anchor="t" anchorCtr="0">
            <a:noAutofit/>
          </a:bodyPr>
          <a:lstStyle/>
          <a:p>
            <a:pPr marL="457200" marR="0" lvl="0" indent="-400050" algn="l" rtl="0">
              <a:lnSpc>
                <a:spcPct val="111111"/>
              </a:lnSpc>
              <a:spcBef>
                <a:spcPts val="0"/>
              </a:spcBef>
              <a:spcAft>
                <a:spcPts val="0"/>
              </a:spcAft>
              <a:buClr>
                <a:schemeClr val="dk1"/>
              </a:buClr>
              <a:buSzPts val="2700"/>
              <a:buFont typeface="Arial"/>
              <a:buChar char="●"/>
            </a:pPr>
            <a:r>
              <a:rPr lang="es-CO" sz="2700" b="0" i="0" u="none" strike="noStrike" cap="none" dirty="0">
                <a:solidFill>
                  <a:schemeClr val="dk1"/>
                </a:solidFill>
                <a:latin typeface="+mn-lt"/>
                <a:ea typeface="Quattrocento Sans"/>
                <a:cs typeface="Quattrocento Sans"/>
                <a:sym typeface="Quattrocento Sans"/>
              </a:rPr>
              <a:t>Contexto</a:t>
            </a:r>
            <a:endParaRPr dirty="0">
              <a:latin typeface="+mn-lt"/>
            </a:endParaRPr>
          </a:p>
          <a:p>
            <a:pPr marL="457200" marR="0" lvl="0" indent="-400050" algn="l" rtl="0">
              <a:lnSpc>
                <a:spcPct val="111111"/>
              </a:lnSpc>
              <a:spcBef>
                <a:spcPts val="0"/>
              </a:spcBef>
              <a:spcAft>
                <a:spcPts val="0"/>
              </a:spcAft>
              <a:buClr>
                <a:schemeClr val="dk1"/>
              </a:buClr>
              <a:buSzPts val="2700"/>
              <a:buFont typeface="Arial"/>
              <a:buChar char="●"/>
            </a:pPr>
            <a:r>
              <a:rPr lang="es-CO" sz="2700" b="0" i="0" u="none" strike="noStrike" cap="none" dirty="0">
                <a:solidFill>
                  <a:schemeClr val="dk1"/>
                </a:solidFill>
                <a:latin typeface="+mn-lt"/>
                <a:ea typeface="Quattrocento Sans"/>
                <a:cs typeface="Quattrocento Sans"/>
                <a:sym typeface="Quattrocento Sans"/>
              </a:rPr>
              <a:t>Descripción del problema</a:t>
            </a:r>
            <a:endParaRPr dirty="0">
              <a:latin typeface="+mn-lt"/>
            </a:endParaRPr>
          </a:p>
          <a:p>
            <a:pPr marL="457200" marR="0" lvl="0" indent="-400050" algn="l" rtl="0">
              <a:lnSpc>
                <a:spcPct val="111111"/>
              </a:lnSpc>
              <a:spcBef>
                <a:spcPts val="0"/>
              </a:spcBef>
              <a:spcAft>
                <a:spcPts val="0"/>
              </a:spcAft>
              <a:buClr>
                <a:schemeClr val="dk1"/>
              </a:buClr>
              <a:buSzPts val="2700"/>
              <a:buFont typeface="Arial"/>
              <a:buChar char="●"/>
            </a:pPr>
            <a:r>
              <a:rPr lang="es-CO" sz="2700" b="0" i="0" u="none" strike="noStrike" cap="none" dirty="0">
                <a:solidFill>
                  <a:schemeClr val="dk1"/>
                </a:solidFill>
                <a:latin typeface="+mn-lt"/>
                <a:ea typeface="Quattrocento Sans"/>
                <a:cs typeface="Quattrocento Sans"/>
                <a:sym typeface="Quattrocento Sans"/>
              </a:rPr>
              <a:t>Objetivos</a:t>
            </a:r>
            <a:endParaRPr dirty="0">
              <a:latin typeface="+mn-lt"/>
            </a:endParaRPr>
          </a:p>
          <a:p>
            <a:pPr marL="457200" marR="0" lvl="0" indent="-400050" algn="l" rtl="0">
              <a:lnSpc>
                <a:spcPct val="111111"/>
              </a:lnSpc>
              <a:spcBef>
                <a:spcPts val="0"/>
              </a:spcBef>
              <a:spcAft>
                <a:spcPts val="0"/>
              </a:spcAft>
              <a:buClr>
                <a:schemeClr val="dk1"/>
              </a:buClr>
              <a:buSzPts val="2700"/>
              <a:buFont typeface="Arial"/>
              <a:buChar char="●"/>
            </a:pPr>
            <a:r>
              <a:rPr lang="es-CO" sz="2700" b="0" i="0" u="none" strike="noStrike" cap="none" dirty="0">
                <a:solidFill>
                  <a:schemeClr val="dk1"/>
                </a:solidFill>
                <a:latin typeface="+mn-lt"/>
                <a:ea typeface="Quattrocento Sans"/>
                <a:cs typeface="Quattrocento Sans"/>
                <a:sym typeface="Quattrocento Sans"/>
              </a:rPr>
              <a:t>Estado del Arte</a:t>
            </a:r>
            <a:endParaRPr dirty="0">
              <a:latin typeface="+mn-lt"/>
            </a:endParaRPr>
          </a:p>
          <a:p>
            <a:pPr marL="457200" marR="0" lvl="0" indent="-400050" algn="l" rtl="0">
              <a:lnSpc>
                <a:spcPct val="111111"/>
              </a:lnSpc>
              <a:spcBef>
                <a:spcPts val="0"/>
              </a:spcBef>
              <a:spcAft>
                <a:spcPts val="0"/>
              </a:spcAft>
              <a:buClr>
                <a:schemeClr val="dk1"/>
              </a:buClr>
              <a:buSzPts val="2700"/>
              <a:buFont typeface="Arial"/>
              <a:buChar char="●"/>
            </a:pPr>
            <a:r>
              <a:rPr lang="es-CO" sz="2700" b="0" i="0" u="none" strike="noStrike" cap="none" dirty="0">
                <a:solidFill>
                  <a:schemeClr val="dk1"/>
                </a:solidFill>
                <a:latin typeface="+mn-lt"/>
                <a:ea typeface="Quattrocento Sans"/>
                <a:cs typeface="Quattrocento Sans"/>
                <a:sym typeface="Quattrocento Sans"/>
              </a:rPr>
              <a:t>Desarrollo</a:t>
            </a:r>
            <a:endParaRPr dirty="0">
              <a:latin typeface="+mn-lt"/>
            </a:endParaRPr>
          </a:p>
          <a:p>
            <a:pPr marL="457200" marR="0" lvl="0" indent="-400050" algn="l" rtl="0">
              <a:lnSpc>
                <a:spcPct val="111111"/>
              </a:lnSpc>
              <a:spcBef>
                <a:spcPts val="0"/>
              </a:spcBef>
              <a:spcAft>
                <a:spcPts val="0"/>
              </a:spcAft>
              <a:buClr>
                <a:schemeClr val="dk1"/>
              </a:buClr>
              <a:buSzPts val="2700"/>
              <a:buFont typeface="Arial"/>
              <a:buChar char="●"/>
            </a:pPr>
            <a:r>
              <a:rPr lang="es-CO" sz="2700" b="0" i="0" u="none" strike="noStrike" cap="none" dirty="0">
                <a:solidFill>
                  <a:schemeClr val="dk1"/>
                </a:solidFill>
                <a:latin typeface="+mn-lt"/>
                <a:ea typeface="Quattrocento Sans"/>
                <a:cs typeface="Quattrocento Sans"/>
                <a:sym typeface="Quattrocento Sans"/>
              </a:rPr>
              <a:t>Metodología</a:t>
            </a:r>
            <a:endParaRPr dirty="0">
              <a:latin typeface="+mn-lt"/>
            </a:endParaRPr>
          </a:p>
          <a:p>
            <a:pPr marL="457200" marR="0" lvl="0" indent="-400050" algn="l" rtl="0">
              <a:lnSpc>
                <a:spcPct val="111111"/>
              </a:lnSpc>
              <a:spcBef>
                <a:spcPts val="0"/>
              </a:spcBef>
              <a:spcAft>
                <a:spcPts val="0"/>
              </a:spcAft>
              <a:buClr>
                <a:schemeClr val="dk1"/>
              </a:buClr>
              <a:buSzPts val="2700"/>
              <a:buFont typeface="Arial"/>
              <a:buChar char="●"/>
            </a:pPr>
            <a:r>
              <a:rPr lang="es-CO" sz="2700" b="0" i="0" u="none" strike="noStrike" cap="none" dirty="0">
                <a:solidFill>
                  <a:schemeClr val="dk1"/>
                </a:solidFill>
                <a:latin typeface="+mn-lt"/>
                <a:ea typeface="Quattrocento Sans"/>
                <a:cs typeface="Quattrocento Sans"/>
                <a:sym typeface="Quattrocento Sans"/>
              </a:rPr>
              <a:t>Resultados y Contribución</a:t>
            </a:r>
            <a:endParaRPr dirty="0">
              <a:latin typeface="+mn-lt"/>
            </a:endParaRPr>
          </a:p>
          <a:p>
            <a:pPr marL="457200" marR="0" lvl="0" indent="-400050" algn="l" rtl="0">
              <a:lnSpc>
                <a:spcPct val="111111"/>
              </a:lnSpc>
              <a:spcBef>
                <a:spcPts val="0"/>
              </a:spcBef>
              <a:spcAft>
                <a:spcPts val="0"/>
              </a:spcAft>
              <a:buClr>
                <a:schemeClr val="dk1"/>
              </a:buClr>
              <a:buSzPts val="2700"/>
              <a:buFont typeface="Arial"/>
              <a:buChar char="●"/>
            </a:pPr>
            <a:r>
              <a:rPr lang="es-CO" sz="2700" b="0" i="0" u="none" strike="noStrike" cap="none" dirty="0">
                <a:solidFill>
                  <a:schemeClr val="dk1"/>
                </a:solidFill>
                <a:latin typeface="+mn-lt"/>
                <a:ea typeface="Quattrocento Sans"/>
                <a:cs typeface="Quattrocento Sans"/>
                <a:sym typeface="Quattrocento Sans"/>
              </a:rPr>
              <a:t>Conclusiones y trabajos futuros</a:t>
            </a:r>
            <a:endParaRPr dirty="0">
              <a:latin typeface="+mn-lt"/>
            </a:endParaRPr>
          </a:p>
          <a:p>
            <a:pPr marL="457200" marR="0" lvl="0" indent="-400050" algn="l" rtl="0">
              <a:lnSpc>
                <a:spcPct val="111111"/>
              </a:lnSpc>
              <a:spcBef>
                <a:spcPts val="0"/>
              </a:spcBef>
              <a:spcAft>
                <a:spcPts val="0"/>
              </a:spcAft>
              <a:buClr>
                <a:schemeClr val="dk1"/>
              </a:buClr>
              <a:buSzPts val="2700"/>
              <a:buFont typeface="Arial"/>
              <a:buChar char="●"/>
            </a:pPr>
            <a:r>
              <a:rPr lang="es-CO" sz="2700" b="0" i="0" u="none" strike="noStrike" cap="none" dirty="0">
                <a:solidFill>
                  <a:schemeClr val="dk1"/>
                </a:solidFill>
                <a:latin typeface="+mn-lt"/>
                <a:ea typeface="Quattrocento Sans"/>
                <a:cs typeface="Quattrocento Sans"/>
                <a:sym typeface="Quattrocento Sans"/>
              </a:rPr>
              <a:t>Preguntas</a:t>
            </a:r>
            <a:endParaRPr dirty="0">
              <a:latin typeface="+mn-lt"/>
            </a:endParaRPr>
          </a:p>
        </p:txBody>
      </p:sp>
      <p:sp>
        <p:nvSpPr>
          <p:cNvPr id="176" name="Google Shape;176;p26"/>
          <p:cNvSpPr txBox="1">
            <a:spLocks noGrp="1"/>
          </p:cNvSpPr>
          <p:nvPr>
            <p:ph type="sldNum" idx="12"/>
          </p:nvPr>
        </p:nvSpPr>
        <p:spPr>
          <a:xfrm>
            <a:off x="11660594" y="6303597"/>
            <a:ext cx="279359"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2</a:t>
            </a:fld>
            <a:endParaRPr sz="1200" b="0" i="0" u="none" strike="noStrike" cap="none">
              <a:solidFill>
                <a:srgbClr val="000000"/>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51" name="Google Shape;351;p39"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352" name="Google Shape;352;p39"/>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Calibri"/>
                <a:ea typeface="Calibri"/>
                <a:cs typeface="Calibri"/>
                <a:sym typeface="Calibri"/>
              </a:rPr>
              <a:t>Fase - </a:t>
            </a:r>
            <a:r>
              <a:rPr lang="es-CO" sz="4400" dirty="0">
                <a:solidFill>
                  <a:schemeClr val="dk1"/>
                </a:solidFill>
                <a:latin typeface="Calibri"/>
                <a:ea typeface="Calibri"/>
                <a:cs typeface="Calibri"/>
                <a:sym typeface="Calibri"/>
              </a:rPr>
              <a:t>Diseño</a:t>
            </a:r>
            <a:endParaRPr sz="4400" dirty="0">
              <a:solidFill>
                <a:schemeClr val="dk1"/>
              </a:solidFill>
              <a:latin typeface="Quattrocento Sans"/>
              <a:ea typeface="Quattrocento Sans"/>
              <a:cs typeface="Quattrocento Sans"/>
              <a:sym typeface="Quattrocento Sans"/>
            </a:endParaRPr>
          </a:p>
        </p:txBody>
      </p:sp>
      <p:sp>
        <p:nvSpPr>
          <p:cNvPr id="353" name="Google Shape;353;p39"/>
          <p:cNvSpPr txBox="1">
            <a:spLocks noGrp="1"/>
          </p:cNvSpPr>
          <p:nvPr>
            <p:ph type="sldNum" idx="12"/>
          </p:nvPr>
        </p:nvSpPr>
        <p:spPr>
          <a:xfrm>
            <a:off x="11480304" y="6303600"/>
            <a:ext cx="4596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20</a:t>
            </a:fld>
            <a:endParaRPr sz="1200" b="0" i="0" u="none" strike="noStrike" cap="none">
              <a:solidFill>
                <a:srgbClr val="000000"/>
              </a:solidFill>
              <a:latin typeface="Calibri"/>
              <a:ea typeface="Calibri"/>
              <a:cs typeface="Calibri"/>
              <a:sym typeface="Calibri"/>
            </a:endParaRPr>
          </a:p>
        </p:txBody>
      </p:sp>
      <p:sp>
        <p:nvSpPr>
          <p:cNvPr id="9"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1"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 name="Imagen 1"/>
          <p:cNvPicPr>
            <a:picLocks noChangeAspect="1"/>
          </p:cNvPicPr>
          <p:nvPr/>
        </p:nvPicPr>
        <p:blipFill>
          <a:blip r:embed="rId4"/>
          <a:stretch>
            <a:fillRect/>
          </a:stretch>
        </p:blipFill>
        <p:spPr>
          <a:xfrm>
            <a:off x="637307" y="1871324"/>
            <a:ext cx="9927771" cy="4847572"/>
          </a:xfrm>
          <a:prstGeom prst="rect">
            <a:avLst/>
          </a:prstGeom>
        </p:spPr>
      </p:pic>
      <p:sp>
        <p:nvSpPr>
          <p:cNvPr id="3" name="CuadroTexto 2"/>
          <p:cNvSpPr txBox="1"/>
          <p:nvPr/>
        </p:nvSpPr>
        <p:spPr>
          <a:xfrm>
            <a:off x="4668714" y="1409659"/>
            <a:ext cx="3124200" cy="461665"/>
          </a:xfrm>
          <a:prstGeom prst="rect">
            <a:avLst/>
          </a:prstGeom>
          <a:noFill/>
        </p:spPr>
        <p:txBody>
          <a:bodyPr wrap="square" rtlCol="0">
            <a:spAutoFit/>
          </a:bodyPr>
          <a:lstStyle/>
          <a:p>
            <a:pPr algn="ctr"/>
            <a:r>
              <a:rPr lang="es-CO" sz="2400" dirty="0" smtClean="0"/>
              <a:t>Diseño detallado</a:t>
            </a:r>
            <a:endParaRPr lang="es-CO" sz="2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73;p41" descr="http://www.icesi.edu.co/imgs/contenido/png/logo_icesi.png"/>
          <p:cNvPicPr preferRelativeResize="0"/>
          <p:nvPr/>
        </p:nvPicPr>
        <p:blipFill rotWithShape="1">
          <a:blip r:embed="rId2">
            <a:alphaModFix/>
          </a:blip>
          <a:srcRect/>
          <a:stretch/>
        </p:blipFill>
        <p:spPr>
          <a:xfrm>
            <a:off x="9935308" y="143346"/>
            <a:ext cx="2118945" cy="663276"/>
          </a:xfrm>
          <a:prstGeom prst="rect">
            <a:avLst/>
          </a:prstGeom>
          <a:noFill/>
          <a:ln>
            <a:noFill/>
          </a:ln>
        </p:spPr>
      </p:pic>
      <p:sp>
        <p:nvSpPr>
          <p:cNvPr id="5" name="Google Shape;374;p41"/>
          <p:cNvSpPr txBox="1"/>
          <p:nvPr/>
        </p:nvSpPr>
        <p:spPr>
          <a:xfrm>
            <a:off x="-1" y="188640"/>
            <a:ext cx="9935309"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Quattrocento Sans"/>
                <a:ea typeface="Quattrocento Sans"/>
                <a:cs typeface="Quattrocento Sans"/>
                <a:sym typeface="Quattrocento Sans"/>
              </a:rPr>
              <a:t>Objetivos 3 y 4 </a:t>
            </a:r>
            <a:endParaRPr sz="4400" dirty="0">
              <a:solidFill>
                <a:schemeClr val="dk1"/>
              </a:solidFill>
              <a:latin typeface="Quattrocento Sans"/>
              <a:ea typeface="Quattrocento Sans"/>
              <a:cs typeface="Quattrocento Sans"/>
              <a:sym typeface="Quattrocento Sans"/>
            </a:endParaRPr>
          </a:p>
        </p:txBody>
      </p:sp>
      <p:sp>
        <p:nvSpPr>
          <p:cNvPr id="6"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8"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 name="Rectángulo 8"/>
          <p:cNvSpPr/>
          <p:nvPr/>
        </p:nvSpPr>
        <p:spPr>
          <a:xfrm>
            <a:off x="706581" y="1646665"/>
            <a:ext cx="7398327" cy="3914790"/>
          </a:xfrm>
          <a:prstGeom prst="rect">
            <a:avLst/>
          </a:prstGeom>
        </p:spPr>
        <p:txBody>
          <a:bodyPr wrap="square">
            <a:spAutoFit/>
          </a:bodyPr>
          <a:lstStyle/>
          <a:p>
            <a:pPr marL="342900" lvl="0" indent="-342900" algn="just">
              <a:lnSpc>
                <a:spcPct val="150000"/>
              </a:lnSpc>
              <a:spcBef>
                <a:spcPts val="600"/>
              </a:spcBef>
              <a:buFont typeface="Symbol" panose="05050102010706020507" pitchFamily="18" charset="2"/>
              <a:buChar char=""/>
            </a:pPr>
            <a:r>
              <a:rPr lang="es-CO" sz="2400" dirty="0">
                <a:latin typeface="Arial" panose="020B0604020202020204" pitchFamily="34" charset="0"/>
                <a:ea typeface="Quattrocento Sans" panose="020B0604020202020204" charset="0"/>
                <a:cs typeface="Quattrocento Sans" panose="020B0604020202020204" charset="0"/>
              </a:rPr>
              <a:t>Implementar un módulo de alerta, que permita notificar que un menor de edad se encuentra en riesgo</a:t>
            </a:r>
            <a:endParaRPr lang="es-CO" sz="2400" dirty="0">
              <a:latin typeface="Quattrocento Sans" panose="020B0604020202020204" charset="0"/>
              <a:ea typeface="Quattrocento Sans" panose="020B0604020202020204" charset="0"/>
              <a:cs typeface="Quattrocento Sans" panose="020B0604020202020204" charset="0"/>
            </a:endParaRPr>
          </a:p>
          <a:p>
            <a:pPr marL="342900" lvl="0" indent="-342900" algn="just">
              <a:lnSpc>
                <a:spcPct val="150000"/>
              </a:lnSpc>
              <a:spcAft>
                <a:spcPts val="600"/>
              </a:spcAft>
              <a:buFont typeface="Symbol" panose="05050102010706020507" pitchFamily="18" charset="2"/>
              <a:buChar char=""/>
            </a:pPr>
            <a:r>
              <a:rPr lang="es-CO" sz="2400" dirty="0">
                <a:latin typeface="Arial" panose="020B0604020202020204" pitchFamily="34" charset="0"/>
                <a:ea typeface="Quattrocento Sans" panose="020B0604020202020204" charset="0"/>
                <a:cs typeface="Quattrocento Sans" panose="020B0604020202020204" charset="0"/>
              </a:rPr>
              <a:t>Desarrollar la implementación del sistema en una aplicación web, que permita administrar la supervisión y monitoreo del control de acceso de los usuarios.</a:t>
            </a:r>
            <a:endParaRPr lang="es-CO" sz="2400" dirty="0">
              <a:latin typeface="Quattrocento Sans" panose="020B0604020202020204" charset="0"/>
              <a:ea typeface="Quattrocento Sans" panose="020B0604020202020204" charset="0"/>
              <a:cs typeface="Quattrocento Sans" panose="020B0604020202020204" charset="0"/>
            </a:endParaRPr>
          </a:p>
        </p:txBody>
      </p:sp>
      <p:pic>
        <p:nvPicPr>
          <p:cNvPr id="10" name="Imagen 9"/>
          <p:cNvPicPr>
            <a:picLocks noChangeAspect="1"/>
          </p:cNvPicPr>
          <p:nvPr/>
        </p:nvPicPr>
        <p:blipFill>
          <a:blip r:embed="rId3"/>
          <a:stretch>
            <a:fillRect/>
          </a:stretch>
        </p:blipFill>
        <p:spPr>
          <a:xfrm>
            <a:off x="8104908" y="1864734"/>
            <a:ext cx="3726874" cy="3469266"/>
          </a:xfrm>
          <a:prstGeom prst="rect">
            <a:avLst/>
          </a:prstGeom>
        </p:spPr>
      </p:pic>
    </p:spTree>
    <p:extLst>
      <p:ext uri="{BB962C8B-B14F-4D97-AF65-F5344CB8AC3E}">
        <p14:creationId xmlns:p14="http://schemas.microsoft.com/office/powerpoint/2010/main" val="2005957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pic>
        <p:nvPicPr>
          <p:cNvPr id="373" name="Google Shape;373;p41"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374" name="Google Shape;374;p41"/>
          <p:cNvSpPr txBox="1"/>
          <p:nvPr/>
        </p:nvSpPr>
        <p:spPr>
          <a:xfrm>
            <a:off x="-1" y="188640"/>
            <a:ext cx="12054253"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Calibri"/>
                <a:ea typeface="Calibri"/>
                <a:cs typeface="Calibri"/>
                <a:sym typeface="Calibri"/>
              </a:rPr>
              <a:t>Fase- </a:t>
            </a:r>
            <a:r>
              <a:rPr lang="es-CO" sz="4400" dirty="0">
                <a:solidFill>
                  <a:schemeClr val="dk1"/>
                </a:solidFill>
                <a:latin typeface="Calibri"/>
                <a:ea typeface="Calibri"/>
                <a:cs typeface="Calibri"/>
                <a:sym typeface="Calibri"/>
              </a:rPr>
              <a:t>Implementación</a:t>
            </a:r>
            <a:endParaRPr sz="4400" dirty="0">
              <a:solidFill>
                <a:schemeClr val="dk1"/>
              </a:solidFill>
              <a:latin typeface="Quattrocento Sans"/>
              <a:ea typeface="Quattrocento Sans"/>
              <a:cs typeface="Quattrocento Sans"/>
              <a:sym typeface="Quattrocento Sans"/>
            </a:endParaRPr>
          </a:p>
        </p:txBody>
      </p:sp>
      <p:sp>
        <p:nvSpPr>
          <p:cNvPr id="375" name="Google Shape;375;p41"/>
          <p:cNvSpPr txBox="1">
            <a:spLocks noGrp="1"/>
          </p:cNvSpPr>
          <p:nvPr>
            <p:ph type="sldNum" idx="12"/>
          </p:nvPr>
        </p:nvSpPr>
        <p:spPr>
          <a:xfrm>
            <a:off x="11480304" y="6303600"/>
            <a:ext cx="4596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22</a:t>
            </a:fld>
            <a:endParaRPr sz="1200" b="0" i="0" u="none" strike="noStrike" cap="none">
              <a:solidFill>
                <a:srgbClr val="000000"/>
              </a:solidFill>
              <a:latin typeface="Calibri"/>
              <a:ea typeface="Calibri"/>
              <a:cs typeface="Calibri"/>
              <a:sym typeface="Calibri"/>
            </a:endParaRPr>
          </a:p>
        </p:txBody>
      </p:sp>
      <p:sp>
        <p:nvSpPr>
          <p:cNvPr id="17"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9"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Imagen 6"/>
          <p:cNvPicPr>
            <a:picLocks noChangeAspect="1"/>
          </p:cNvPicPr>
          <p:nvPr/>
        </p:nvPicPr>
        <p:blipFill>
          <a:blip r:embed="rId4"/>
          <a:stretch>
            <a:fillRect/>
          </a:stretch>
        </p:blipFill>
        <p:spPr>
          <a:xfrm>
            <a:off x="1106789" y="2361554"/>
            <a:ext cx="2875086" cy="1617236"/>
          </a:xfrm>
          <a:prstGeom prst="rect">
            <a:avLst/>
          </a:prstGeom>
        </p:spPr>
      </p:pic>
      <p:pic>
        <p:nvPicPr>
          <p:cNvPr id="8" name="Imagen 7"/>
          <p:cNvPicPr>
            <a:picLocks noChangeAspect="1"/>
          </p:cNvPicPr>
          <p:nvPr/>
        </p:nvPicPr>
        <p:blipFill>
          <a:blip r:embed="rId5"/>
          <a:stretch>
            <a:fillRect/>
          </a:stretch>
        </p:blipFill>
        <p:spPr>
          <a:xfrm>
            <a:off x="4451000" y="2251681"/>
            <a:ext cx="2011593" cy="1763734"/>
          </a:xfrm>
          <a:prstGeom prst="rect">
            <a:avLst/>
          </a:prstGeom>
        </p:spPr>
      </p:pic>
      <p:pic>
        <p:nvPicPr>
          <p:cNvPr id="9" name="Imagen 8"/>
          <p:cNvPicPr>
            <a:picLocks noChangeAspect="1"/>
          </p:cNvPicPr>
          <p:nvPr/>
        </p:nvPicPr>
        <p:blipFill>
          <a:blip r:embed="rId6"/>
          <a:stretch>
            <a:fillRect/>
          </a:stretch>
        </p:blipFill>
        <p:spPr>
          <a:xfrm>
            <a:off x="6771103" y="2324930"/>
            <a:ext cx="3032823" cy="1690485"/>
          </a:xfrm>
          <a:prstGeom prst="rect">
            <a:avLst/>
          </a:prstGeom>
        </p:spPr>
      </p:pic>
      <p:pic>
        <p:nvPicPr>
          <p:cNvPr id="10" name="Imagen 9"/>
          <p:cNvPicPr>
            <a:picLocks noChangeAspect="1"/>
          </p:cNvPicPr>
          <p:nvPr/>
        </p:nvPicPr>
        <p:blipFill>
          <a:blip r:embed="rId7"/>
          <a:stretch>
            <a:fillRect/>
          </a:stretch>
        </p:blipFill>
        <p:spPr>
          <a:xfrm>
            <a:off x="1106789" y="4368972"/>
            <a:ext cx="2812662" cy="1469571"/>
          </a:xfrm>
          <a:prstGeom prst="rect">
            <a:avLst/>
          </a:prstGeom>
        </p:spPr>
      </p:pic>
      <p:pic>
        <p:nvPicPr>
          <p:cNvPr id="11" name="Imagen 10"/>
          <p:cNvPicPr>
            <a:picLocks noChangeAspect="1"/>
          </p:cNvPicPr>
          <p:nvPr/>
        </p:nvPicPr>
        <p:blipFill>
          <a:blip r:embed="rId8"/>
          <a:stretch>
            <a:fillRect/>
          </a:stretch>
        </p:blipFill>
        <p:spPr>
          <a:xfrm>
            <a:off x="4342371" y="4368972"/>
            <a:ext cx="2120222" cy="1469571"/>
          </a:xfrm>
          <a:prstGeom prst="rect">
            <a:avLst/>
          </a:prstGeom>
        </p:spPr>
      </p:pic>
      <p:pic>
        <p:nvPicPr>
          <p:cNvPr id="12" name="Imagen 11"/>
          <p:cNvPicPr>
            <a:picLocks noChangeAspect="1"/>
          </p:cNvPicPr>
          <p:nvPr/>
        </p:nvPicPr>
        <p:blipFill>
          <a:blip r:embed="rId9"/>
          <a:stretch>
            <a:fillRect/>
          </a:stretch>
        </p:blipFill>
        <p:spPr>
          <a:xfrm>
            <a:off x="7009533" y="4278086"/>
            <a:ext cx="2783961" cy="173997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73;p41" descr="http://www.icesi.edu.co/imgs/contenido/png/logo_icesi.png"/>
          <p:cNvPicPr preferRelativeResize="0"/>
          <p:nvPr/>
        </p:nvPicPr>
        <p:blipFill rotWithShape="1">
          <a:blip r:embed="rId2">
            <a:alphaModFix/>
          </a:blip>
          <a:srcRect/>
          <a:stretch/>
        </p:blipFill>
        <p:spPr>
          <a:xfrm>
            <a:off x="9935308" y="143346"/>
            <a:ext cx="2118945" cy="663276"/>
          </a:xfrm>
          <a:prstGeom prst="rect">
            <a:avLst/>
          </a:prstGeom>
          <a:noFill/>
          <a:ln>
            <a:noFill/>
          </a:ln>
        </p:spPr>
      </p:pic>
      <p:sp>
        <p:nvSpPr>
          <p:cNvPr id="5" name="Google Shape;374;p41"/>
          <p:cNvSpPr txBox="1"/>
          <p:nvPr/>
        </p:nvSpPr>
        <p:spPr>
          <a:xfrm>
            <a:off x="-1" y="188640"/>
            <a:ext cx="12054254"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Quattrocento Sans"/>
                <a:ea typeface="Quattrocento Sans"/>
                <a:cs typeface="Quattrocento Sans"/>
                <a:sym typeface="Quattrocento Sans"/>
              </a:rPr>
              <a:t>Aplicación Móvil</a:t>
            </a:r>
            <a:endParaRPr sz="4400" dirty="0">
              <a:solidFill>
                <a:schemeClr val="dk1"/>
              </a:solidFill>
              <a:latin typeface="Quattrocento Sans"/>
              <a:ea typeface="Quattrocento Sans"/>
              <a:cs typeface="Quattrocento Sans"/>
              <a:sym typeface="Quattrocento Sans"/>
            </a:endParaRPr>
          </a:p>
        </p:txBody>
      </p:sp>
      <p:sp>
        <p:nvSpPr>
          <p:cNvPr id="6"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8"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9" name="Imagen 8"/>
          <p:cNvPicPr>
            <a:picLocks noChangeAspect="1"/>
          </p:cNvPicPr>
          <p:nvPr/>
        </p:nvPicPr>
        <p:blipFill>
          <a:blip r:embed="rId3"/>
          <a:stretch>
            <a:fillRect/>
          </a:stretch>
        </p:blipFill>
        <p:spPr>
          <a:xfrm>
            <a:off x="1233056" y="1326754"/>
            <a:ext cx="3685308" cy="4629648"/>
          </a:xfrm>
          <a:prstGeom prst="rect">
            <a:avLst/>
          </a:prstGeom>
        </p:spPr>
      </p:pic>
      <p:pic>
        <p:nvPicPr>
          <p:cNvPr id="10" name="Imagen 9"/>
          <p:cNvPicPr>
            <a:picLocks noChangeAspect="1"/>
          </p:cNvPicPr>
          <p:nvPr/>
        </p:nvPicPr>
        <p:blipFill>
          <a:blip r:embed="rId4"/>
          <a:stretch>
            <a:fillRect/>
          </a:stretch>
        </p:blipFill>
        <p:spPr>
          <a:xfrm>
            <a:off x="5950425" y="1491276"/>
            <a:ext cx="5168904" cy="4641464"/>
          </a:xfrm>
          <a:prstGeom prst="rect">
            <a:avLst/>
          </a:prstGeom>
        </p:spPr>
      </p:pic>
    </p:spTree>
    <p:extLst>
      <p:ext uri="{BB962C8B-B14F-4D97-AF65-F5344CB8AC3E}">
        <p14:creationId xmlns:p14="http://schemas.microsoft.com/office/powerpoint/2010/main" val="8213278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73;p41" descr="http://www.icesi.edu.co/imgs/contenido/png/logo_icesi.png"/>
          <p:cNvPicPr preferRelativeResize="0"/>
          <p:nvPr/>
        </p:nvPicPr>
        <p:blipFill rotWithShape="1">
          <a:blip r:embed="rId2">
            <a:alphaModFix/>
          </a:blip>
          <a:srcRect/>
          <a:stretch/>
        </p:blipFill>
        <p:spPr>
          <a:xfrm>
            <a:off x="9935308" y="143346"/>
            <a:ext cx="2118945" cy="663276"/>
          </a:xfrm>
          <a:prstGeom prst="rect">
            <a:avLst/>
          </a:prstGeom>
          <a:noFill/>
          <a:ln>
            <a:noFill/>
          </a:ln>
        </p:spPr>
      </p:pic>
      <p:sp>
        <p:nvSpPr>
          <p:cNvPr id="5" name="Google Shape;374;p41"/>
          <p:cNvSpPr txBox="1"/>
          <p:nvPr/>
        </p:nvSpPr>
        <p:spPr>
          <a:xfrm>
            <a:off x="-1" y="188640"/>
            <a:ext cx="9935309"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Quattrocento Sans"/>
                <a:ea typeface="Quattrocento Sans"/>
                <a:cs typeface="Quattrocento Sans"/>
                <a:sym typeface="Quattrocento Sans"/>
              </a:rPr>
              <a:t>Aplicación Móvil</a:t>
            </a:r>
            <a:endParaRPr sz="4400" dirty="0">
              <a:solidFill>
                <a:schemeClr val="dk1"/>
              </a:solidFill>
              <a:latin typeface="Quattrocento Sans"/>
              <a:ea typeface="Quattrocento Sans"/>
              <a:cs typeface="Quattrocento Sans"/>
              <a:sym typeface="Quattrocento Sans"/>
            </a:endParaRPr>
          </a:p>
        </p:txBody>
      </p:sp>
      <p:sp>
        <p:nvSpPr>
          <p:cNvPr id="6"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8"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1" name="Imagen 10"/>
          <p:cNvPicPr>
            <a:picLocks noChangeAspect="1"/>
          </p:cNvPicPr>
          <p:nvPr/>
        </p:nvPicPr>
        <p:blipFill>
          <a:blip r:embed="rId3"/>
          <a:stretch>
            <a:fillRect/>
          </a:stretch>
        </p:blipFill>
        <p:spPr>
          <a:xfrm>
            <a:off x="700768" y="1454727"/>
            <a:ext cx="4708736" cy="4891643"/>
          </a:xfrm>
          <a:prstGeom prst="rect">
            <a:avLst/>
          </a:prstGeom>
        </p:spPr>
      </p:pic>
      <p:pic>
        <p:nvPicPr>
          <p:cNvPr id="12" name="Imagen 11"/>
          <p:cNvPicPr>
            <a:picLocks noChangeAspect="1"/>
          </p:cNvPicPr>
          <p:nvPr/>
        </p:nvPicPr>
        <p:blipFill>
          <a:blip r:embed="rId4"/>
          <a:stretch>
            <a:fillRect/>
          </a:stretch>
        </p:blipFill>
        <p:spPr>
          <a:xfrm>
            <a:off x="6085114" y="1454727"/>
            <a:ext cx="4659086" cy="4914087"/>
          </a:xfrm>
          <a:prstGeom prst="rect">
            <a:avLst/>
          </a:prstGeom>
        </p:spPr>
      </p:pic>
    </p:spTree>
    <p:extLst>
      <p:ext uri="{BB962C8B-B14F-4D97-AF65-F5344CB8AC3E}">
        <p14:creationId xmlns:p14="http://schemas.microsoft.com/office/powerpoint/2010/main" val="2571086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73;p41" descr="http://www.icesi.edu.co/imgs/contenido/png/logo_icesi.png"/>
          <p:cNvPicPr preferRelativeResize="0"/>
          <p:nvPr/>
        </p:nvPicPr>
        <p:blipFill rotWithShape="1">
          <a:blip r:embed="rId2">
            <a:alphaModFix/>
          </a:blip>
          <a:srcRect/>
          <a:stretch/>
        </p:blipFill>
        <p:spPr>
          <a:xfrm>
            <a:off x="9935308" y="143346"/>
            <a:ext cx="2118945" cy="663276"/>
          </a:xfrm>
          <a:prstGeom prst="rect">
            <a:avLst/>
          </a:prstGeom>
          <a:noFill/>
          <a:ln>
            <a:noFill/>
          </a:ln>
        </p:spPr>
      </p:pic>
      <p:sp>
        <p:nvSpPr>
          <p:cNvPr id="5" name="Google Shape;374;p41"/>
          <p:cNvSpPr txBox="1"/>
          <p:nvPr/>
        </p:nvSpPr>
        <p:spPr>
          <a:xfrm>
            <a:off x="-1" y="188640"/>
            <a:ext cx="9935309"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Quattrocento Sans"/>
                <a:ea typeface="Quattrocento Sans"/>
                <a:cs typeface="Quattrocento Sans"/>
                <a:sym typeface="Quattrocento Sans"/>
              </a:rPr>
              <a:t>Aplicación Móvil</a:t>
            </a:r>
            <a:endParaRPr sz="4400" dirty="0">
              <a:solidFill>
                <a:schemeClr val="dk1"/>
              </a:solidFill>
              <a:latin typeface="Quattrocento Sans"/>
              <a:ea typeface="Quattrocento Sans"/>
              <a:cs typeface="Quattrocento Sans"/>
              <a:sym typeface="Quattrocento Sans"/>
            </a:endParaRPr>
          </a:p>
        </p:txBody>
      </p:sp>
      <p:sp>
        <p:nvSpPr>
          <p:cNvPr id="6"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8"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8071342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73;p41" descr="http://www.icesi.edu.co/imgs/contenido/png/logo_icesi.png"/>
          <p:cNvPicPr preferRelativeResize="0"/>
          <p:nvPr/>
        </p:nvPicPr>
        <p:blipFill rotWithShape="1">
          <a:blip r:embed="rId2">
            <a:alphaModFix/>
          </a:blip>
          <a:srcRect/>
          <a:stretch/>
        </p:blipFill>
        <p:spPr>
          <a:xfrm>
            <a:off x="9935308" y="143346"/>
            <a:ext cx="2118945" cy="663276"/>
          </a:xfrm>
          <a:prstGeom prst="rect">
            <a:avLst/>
          </a:prstGeom>
          <a:noFill/>
          <a:ln>
            <a:noFill/>
          </a:ln>
        </p:spPr>
      </p:pic>
      <p:sp>
        <p:nvSpPr>
          <p:cNvPr id="5" name="Google Shape;374;p41"/>
          <p:cNvSpPr txBox="1"/>
          <p:nvPr/>
        </p:nvSpPr>
        <p:spPr>
          <a:xfrm>
            <a:off x="-1" y="188640"/>
            <a:ext cx="9698183"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Quattrocento Sans"/>
                <a:ea typeface="Quattrocento Sans"/>
                <a:cs typeface="Quattrocento Sans"/>
                <a:sym typeface="Quattrocento Sans"/>
              </a:rPr>
              <a:t>Aplicación </a:t>
            </a:r>
            <a:r>
              <a:rPr lang="es-CO" sz="4400" dirty="0" err="1" smtClean="0">
                <a:solidFill>
                  <a:schemeClr val="dk1"/>
                </a:solidFill>
                <a:latin typeface="Quattrocento Sans"/>
                <a:ea typeface="Quattrocento Sans"/>
                <a:cs typeface="Quattrocento Sans"/>
                <a:sym typeface="Quattrocento Sans"/>
              </a:rPr>
              <a:t>Movil</a:t>
            </a:r>
            <a:endParaRPr sz="4400" dirty="0">
              <a:solidFill>
                <a:schemeClr val="dk1"/>
              </a:solidFill>
              <a:latin typeface="Quattrocento Sans"/>
              <a:ea typeface="Quattrocento Sans"/>
              <a:cs typeface="Quattrocento Sans"/>
              <a:sym typeface="Quattrocento Sans"/>
            </a:endParaRPr>
          </a:p>
        </p:txBody>
      </p:sp>
      <p:sp>
        <p:nvSpPr>
          <p:cNvPr id="6"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8"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 name="Rectángulo 8"/>
          <p:cNvSpPr/>
          <p:nvPr/>
        </p:nvSpPr>
        <p:spPr>
          <a:xfrm>
            <a:off x="429759" y="2272843"/>
            <a:ext cx="7093527" cy="2554545"/>
          </a:xfrm>
          <a:prstGeom prst="rect">
            <a:avLst/>
          </a:prstGeom>
        </p:spPr>
        <p:txBody>
          <a:bodyPr wrap="square">
            <a:spAutoFit/>
          </a:bodyPr>
          <a:lstStyle/>
          <a:p>
            <a:pPr algn="just" fontAlgn="base">
              <a:buFont typeface="Arial" panose="020B0604020202020204" pitchFamily="34" charset="0"/>
              <a:buChar char="•"/>
            </a:pPr>
            <a:r>
              <a:rPr lang="es-ES" sz="2000" b="1" dirty="0">
                <a:solidFill>
                  <a:schemeClr val="tx1"/>
                </a:solidFill>
                <a:latin typeface="+mj-lt"/>
              </a:rPr>
              <a:t>Dispositivos de Clase 1.</a:t>
            </a:r>
            <a:r>
              <a:rPr lang="es-ES" sz="2000" dirty="0">
                <a:solidFill>
                  <a:schemeClr val="tx1"/>
                </a:solidFill>
                <a:latin typeface="+mj-lt"/>
              </a:rPr>
              <a:t> Tienen una potencia máxima permitida de 100 </a:t>
            </a:r>
            <a:r>
              <a:rPr lang="es-ES" sz="2000" dirty="0" err="1">
                <a:solidFill>
                  <a:schemeClr val="tx1"/>
                </a:solidFill>
                <a:latin typeface="+mj-lt"/>
              </a:rPr>
              <a:t>mW</a:t>
            </a:r>
            <a:r>
              <a:rPr lang="es-ES" sz="2000" dirty="0">
                <a:solidFill>
                  <a:schemeClr val="tx1"/>
                </a:solidFill>
                <a:latin typeface="+mj-lt"/>
              </a:rPr>
              <a:t> y, por tanto, un alcance de 100 metros.</a:t>
            </a:r>
          </a:p>
          <a:p>
            <a:pPr algn="just" fontAlgn="base">
              <a:buFont typeface="Arial" panose="020B0604020202020204" pitchFamily="34" charset="0"/>
              <a:buChar char="•"/>
            </a:pPr>
            <a:r>
              <a:rPr lang="es-ES" sz="2000" b="1" dirty="0">
                <a:solidFill>
                  <a:schemeClr val="tx1"/>
                </a:solidFill>
                <a:latin typeface="+mj-lt"/>
              </a:rPr>
              <a:t>Dispositivos de Clase 2.</a:t>
            </a:r>
            <a:r>
              <a:rPr lang="es-ES" sz="2000" dirty="0">
                <a:solidFill>
                  <a:schemeClr val="tx1"/>
                </a:solidFill>
                <a:latin typeface="+mj-lt"/>
              </a:rPr>
              <a:t> Se caracterizan por tener un radio de alcance de entre 5 y 10 metros, dado que su potencia máxima permitida es de 2,5 </a:t>
            </a:r>
            <a:r>
              <a:rPr lang="es-ES" sz="2000" dirty="0" err="1">
                <a:solidFill>
                  <a:schemeClr val="tx1"/>
                </a:solidFill>
                <a:latin typeface="+mj-lt"/>
              </a:rPr>
              <a:t>mW</a:t>
            </a:r>
            <a:r>
              <a:rPr lang="es-ES" sz="2000" dirty="0">
                <a:solidFill>
                  <a:schemeClr val="tx1"/>
                </a:solidFill>
                <a:latin typeface="+mj-lt"/>
              </a:rPr>
              <a:t>. Estos son los más habituales.</a:t>
            </a:r>
          </a:p>
          <a:p>
            <a:pPr algn="just" fontAlgn="base">
              <a:buFont typeface="Arial" panose="020B0604020202020204" pitchFamily="34" charset="0"/>
              <a:buChar char="•"/>
            </a:pPr>
            <a:r>
              <a:rPr lang="es-ES" sz="2000" b="1" dirty="0">
                <a:solidFill>
                  <a:schemeClr val="tx1"/>
                </a:solidFill>
                <a:latin typeface="+mj-lt"/>
              </a:rPr>
              <a:t>Dispositivos de Clase 3.</a:t>
            </a:r>
            <a:r>
              <a:rPr lang="es-ES" sz="2000" dirty="0">
                <a:solidFill>
                  <a:schemeClr val="tx1"/>
                </a:solidFill>
                <a:latin typeface="+mj-lt"/>
              </a:rPr>
              <a:t> Cuentan con una potencia máxima de 1 </a:t>
            </a:r>
            <a:r>
              <a:rPr lang="es-ES" sz="2000" dirty="0" err="1">
                <a:solidFill>
                  <a:schemeClr val="tx1"/>
                </a:solidFill>
                <a:latin typeface="+mj-lt"/>
              </a:rPr>
              <a:t>mW</a:t>
            </a:r>
            <a:r>
              <a:rPr lang="es-ES" sz="2000" dirty="0">
                <a:solidFill>
                  <a:schemeClr val="tx1"/>
                </a:solidFill>
                <a:latin typeface="+mj-lt"/>
              </a:rPr>
              <a:t> y un alcance de, tan sólo, un metro.</a:t>
            </a:r>
          </a:p>
        </p:txBody>
      </p:sp>
      <p:pic>
        <p:nvPicPr>
          <p:cNvPr id="10" name="Imagen 9"/>
          <p:cNvPicPr/>
          <p:nvPr/>
        </p:nvPicPr>
        <p:blipFill>
          <a:blip r:embed="rId3" cstate="print">
            <a:extLst>
              <a:ext uri="{28A0092B-C50C-407E-A947-70E740481C1C}">
                <a14:useLocalDpi xmlns:a14="http://schemas.microsoft.com/office/drawing/2010/main" val="0"/>
              </a:ext>
            </a:extLst>
          </a:blip>
          <a:stretch>
            <a:fillRect/>
          </a:stretch>
        </p:blipFill>
        <p:spPr>
          <a:xfrm>
            <a:off x="8712430" y="2119745"/>
            <a:ext cx="1830879" cy="1676400"/>
          </a:xfrm>
          <a:prstGeom prst="rect">
            <a:avLst/>
          </a:prstGeom>
        </p:spPr>
      </p:pic>
      <p:sp>
        <p:nvSpPr>
          <p:cNvPr id="11" name="CuadroTexto 10"/>
          <p:cNvSpPr txBox="1"/>
          <p:nvPr/>
        </p:nvSpPr>
        <p:spPr>
          <a:xfrm>
            <a:off x="2576945" y="1688068"/>
            <a:ext cx="1915909" cy="584775"/>
          </a:xfrm>
          <a:prstGeom prst="rect">
            <a:avLst/>
          </a:prstGeom>
          <a:noFill/>
        </p:spPr>
        <p:txBody>
          <a:bodyPr wrap="none" rtlCol="0">
            <a:spAutoFit/>
          </a:bodyPr>
          <a:lstStyle/>
          <a:p>
            <a:r>
              <a:rPr lang="es-CO" sz="3200" dirty="0" smtClean="0"/>
              <a:t>Bluetooth</a:t>
            </a:r>
            <a:endParaRPr lang="es-CO" sz="3200" dirty="0"/>
          </a:p>
        </p:txBody>
      </p:sp>
      <p:sp>
        <p:nvSpPr>
          <p:cNvPr id="12" name="Rectángulo 11"/>
          <p:cNvSpPr/>
          <p:nvPr/>
        </p:nvSpPr>
        <p:spPr>
          <a:xfrm>
            <a:off x="485324" y="6121174"/>
            <a:ext cx="3268844" cy="307777"/>
          </a:xfrm>
          <a:prstGeom prst="rect">
            <a:avLst/>
          </a:prstGeom>
        </p:spPr>
        <p:txBody>
          <a:bodyPr wrap="none">
            <a:spAutoFit/>
          </a:bodyPr>
          <a:lstStyle/>
          <a:p>
            <a:r>
              <a:rPr lang="es-CO" dirty="0"/>
              <a:t>http://www.valortop.com/blog/bluetooth</a:t>
            </a:r>
          </a:p>
        </p:txBody>
      </p:sp>
      <p:sp>
        <p:nvSpPr>
          <p:cNvPr id="13" name="CuadroTexto 12"/>
          <p:cNvSpPr txBox="1"/>
          <p:nvPr/>
        </p:nvSpPr>
        <p:spPr>
          <a:xfrm>
            <a:off x="9087586" y="3796145"/>
            <a:ext cx="1221192" cy="461665"/>
          </a:xfrm>
          <a:prstGeom prst="rect">
            <a:avLst/>
          </a:prstGeom>
          <a:noFill/>
        </p:spPr>
        <p:txBody>
          <a:bodyPr wrap="square" rtlCol="0">
            <a:spAutoFit/>
          </a:bodyPr>
          <a:lstStyle/>
          <a:p>
            <a:r>
              <a:rPr lang="es-CO" sz="2400" dirty="0" smtClean="0"/>
              <a:t>Manilla</a:t>
            </a:r>
            <a:endParaRPr lang="es-CO" sz="2400" dirty="0"/>
          </a:p>
        </p:txBody>
      </p:sp>
    </p:spTree>
    <p:extLst>
      <p:ext uri="{BB962C8B-B14F-4D97-AF65-F5344CB8AC3E}">
        <p14:creationId xmlns:p14="http://schemas.microsoft.com/office/powerpoint/2010/main" val="27466382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73;p41" descr="http://www.icesi.edu.co/imgs/contenido/png/logo_icesi.png"/>
          <p:cNvPicPr preferRelativeResize="0"/>
          <p:nvPr/>
        </p:nvPicPr>
        <p:blipFill rotWithShape="1">
          <a:blip r:embed="rId2">
            <a:alphaModFix/>
          </a:blip>
          <a:srcRect/>
          <a:stretch/>
        </p:blipFill>
        <p:spPr>
          <a:xfrm>
            <a:off x="9935308" y="143346"/>
            <a:ext cx="2118945" cy="663276"/>
          </a:xfrm>
          <a:prstGeom prst="rect">
            <a:avLst/>
          </a:prstGeom>
          <a:noFill/>
          <a:ln>
            <a:noFill/>
          </a:ln>
        </p:spPr>
      </p:pic>
      <p:sp>
        <p:nvSpPr>
          <p:cNvPr id="5" name="Google Shape;374;p41"/>
          <p:cNvSpPr txBox="1"/>
          <p:nvPr/>
        </p:nvSpPr>
        <p:spPr>
          <a:xfrm>
            <a:off x="-1" y="188640"/>
            <a:ext cx="9795165"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Quattrocento Sans"/>
                <a:ea typeface="Quattrocento Sans"/>
                <a:cs typeface="Quattrocento Sans"/>
                <a:sym typeface="Quattrocento Sans"/>
              </a:rPr>
              <a:t>Aplicación </a:t>
            </a:r>
            <a:r>
              <a:rPr lang="es-CO" sz="4400" dirty="0" err="1" smtClean="0">
                <a:solidFill>
                  <a:schemeClr val="dk1"/>
                </a:solidFill>
                <a:latin typeface="Quattrocento Sans"/>
                <a:ea typeface="Quattrocento Sans"/>
                <a:cs typeface="Quattrocento Sans"/>
                <a:sym typeface="Quattrocento Sans"/>
              </a:rPr>
              <a:t>Movil</a:t>
            </a:r>
            <a:endParaRPr sz="4400" dirty="0">
              <a:solidFill>
                <a:schemeClr val="dk1"/>
              </a:solidFill>
              <a:latin typeface="Quattrocento Sans"/>
              <a:ea typeface="Quattrocento Sans"/>
              <a:cs typeface="Quattrocento Sans"/>
              <a:sym typeface="Quattrocento Sans"/>
            </a:endParaRPr>
          </a:p>
        </p:txBody>
      </p:sp>
      <p:sp>
        <p:nvSpPr>
          <p:cNvPr id="6"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8"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CuadroTexto 13"/>
          <p:cNvSpPr txBox="1"/>
          <p:nvPr/>
        </p:nvSpPr>
        <p:spPr>
          <a:xfrm>
            <a:off x="2664667" y="1396575"/>
            <a:ext cx="6724918" cy="461665"/>
          </a:xfrm>
          <a:prstGeom prst="rect">
            <a:avLst/>
          </a:prstGeom>
          <a:noFill/>
        </p:spPr>
        <p:txBody>
          <a:bodyPr wrap="none" rtlCol="0">
            <a:spAutoFit/>
          </a:bodyPr>
          <a:lstStyle/>
          <a:p>
            <a:r>
              <a:rPr lang="es-CO" sz="2400" dirty="0" smtClean="0"/>
              <a:t>Factores A considerar– Frecuencia de conexión</a:t>
            </a:r>
            <a:endParaRPr lang="es-CO" sz="2400" dirty="0"/>
          </a:p>
        </p:txBody>
      </p:sp>
      <p:pic>
        <p:nvPicPr>
          <p:cNvPr id="15" name="Imagen 14"/>
          <p:cNvPicPr>
            <a:picLocks noChangeAspect="1"/>
          </p:cNvPicPr>
          <p:nvPr/>
        </p:nvPicPr>
        <p:blipFill>
          <a:blip r:embed="rId3"/>
          <a:stretch>
            <a:fillRect/>
          </a:stretch>
        </p:blipFill>
        <p:spPr>
          <a:xfrm>
            <a:off x="642213" y="1858240"/>
            <a:ext cx="10607677" cy="4344267"/>
          </a:xfrm>
          <a:prstGeom prst="rect">
            <a:avLst/>
          </a:prstGeom>
        </p:spPr>
      </p:pic>
      <p:sp>
        <p:nvSpPr>
          <p:cNvPr id="16" name="Rectángulo 15"/>
          <p:cNvSpPr/>
          <p:nvPr/>
        </p:nvSpPr>
        <p:spPr>
          <a:xfrm>
            <a:off x="803563" y="6202507"/>
            <a:ext cx="6096000" cy="276999"/>
          </a:xfrm>
          <a:prstGeom prst="rect">
            <a:avLst/>
          </a:prstGeom>
        </p:spPr>
        <p:txBody>
          <a:bodyPr>
            <a:spAutoFit/>
          </a:bodyPr>
          <a:lstStyle/>
          <a:p>
            <a:r>
              <a:rPr lang="es-CO" sz="1200" dirty="0"/>
              <a:t>https://www.xataka.com/basics/wifi-2-4g-y-5g-cuales-son-las-diferencias-y-cual-elegir</a:t>
            </a:r>
          </a:p>
        </p:txBody>
      </p:sp>
    </p:spTree>
    <p:extLst>
      <p:ext uri="{BB962C8B-B14F-4D97-AF65-F5344CB8AC3E}">
        <p14:creationId xmlns:p14="http://schemas.microsoft.com/office/powerpoint/2010/main" val="26829524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842655" y="1368332"/>
            <a:ext cx="7952509" cy="4644555"/>
          </a:xfrm>
          <a:prstGeom prst="rect">
            <a:avLst/>
          </a:prstGeom>
        </p:spPr>
      </p:pic>
      <p:pic>
        <p:nvPicPr>
          <p:cNvPr id="5" name="Google Shape;373;p41"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6" name="Google Shape;374;p41"/>
          <p:cNvSpPr txBox="1"/>
          <p:nvPr/>
        </p:nvSpPr>
        <p:spPr>
          <a:xfrm>
            <a:off x="-1" y="188640"/>
            <a:ext cx="9795165"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Quattrocento Sans"/>
                <a:ea typeface="Quattrocento Sans"/>
                <a:cs typeface="Quattrocento Sans"/>
                <a:sym typeface="Quattrocento Sans"/>
              </a:rPr>
              <a:t>Aplicación </a:t>
            </a:r>
            <a:r>
              <a:rPr lang="es-CO" sz="4400" dirty="0" err="1" smtClean="0">
                <a:solidFill>
                  <a:schemeClr val="dk1"/>
                </a:solidFill>
                <a:latin typeface="Quattrocento Sans"/>
                <a:ea typeface="Quattrocento Sans"/>
                <a:cs typeface="Quattrocento Sans"/>
                <a:sym typeface="Quattrocento Sans"/>
              </a:rPr>
              <a:t>Movil</a:t>
            </a:r>
            <a:endParaRPr sz="4400" dirty="0">
              <a:solidFill>
                <a:schemeClr val="dk1"/>
              </a:solidFill>
              <a:latin typeface="Quattrocento Sans"/>
              <a:ea typeface="Quattrocento Sans"/>
              <a:cs typeface="Quattrocento Sans"/>
              <a:sym typeface="Quattrocento Sans"/>
            </a:endParaRPr>
          </a:p>
        </p:txBody>
      </p:sp>
      <p:sp>
        <p:nvSpPr>
          <p:cNvPr id="7"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9"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Rectángulo 9"/>
          <p:cNvSpPr/>
          <p:nvPr/>
        </p:nvSpPr>
        <p:spPr>
          <a:xfrm>
            <a:off x="1094509" y="6217881"/>
            <a:ext cx="7287491" cy="276999"/>
          </a:xfrm>
          <a:prstGeom prst="rect">
            <a:avLst/>
          </a:prstGeom>
        </p:spPr>
        <p:txBody>
          <a:bodyPr wrap="square">
            <a:spAutoFit/>
          </a:bodyPr>
          <a:lstStyle/>
          <a:p>
            <a:r>
              <a:rPr lang="es-CO" sz="1200" dirty="0"/>
              <a:t>http://www.t3cnologic.com/blog/2015/05/14/elegir-el-mejor-canal-en-el-router-para-configurar-tu-wifi/</a:t>
            </a:r>
          </a:p>
        </p:txBody>
      </p:sp>
    </p:spTree>
    <p:extLst>
      <p:ext uri="{BB962C8B-B14F-4D97-AF65-F5344CB8AC3E}">
        <p14:creationId xmlns:p14="http://schemas.microsoft.com/office/powerpoint/2010/main" val="6237145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52"/>
          <p:cNvSpPr/>
          <p:nvPr/>
        </p:nvSpPr>
        <p:spPr>
          <a:xfrm>
            <a:off x="7523286"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7" name="Google Shape;517;p52"/>
          <p:cNvSpPr/>
          <p:nvPr/>
        </p:nvSpPr>
        <p:spPr>
          <a:xfrm>
            <a:off x="-1"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8" name="Google Shape;518;p52"/>
          <p:cNvSpPr/>
          <p:nvPr/>
        </p:nvSpPr>
        <p:spPr>
          <a:xfrm>
            <a:off x="4738255" y="913956"/>
            <a:ext cx="2715600" cy="249300"/>
          </a:xfrm>
          <a:prstGeom prst="rect">
            <a:avLst/>
          </a:prstGeom>
          <a:solidFill>
            <a:srgbClr val="07CB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519" name="Google Shape;519;p52"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521" name="Google Shape;521;p52"/>
          <p:cNvSpPr txBox="1">
            <a:spLocks noGrp="1"/>
          </p:cNvSpPr>
          <p:nvPr>
            <p:ph type="sldNum" idx="12"/>
          </p:nvPr>
        </p:nvSpPr>
        <p:spPr>
          <a:xfrm>
            <a:off x="11516803" y="6303600"/>
            <a:ext cx="423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29</a:t>
            </a:fld>
            <a:endParaRPr sz="1200" b="0" i="0" u="none" strike="noStrike" cap="none">
              <a:solidFill>
                <a:srgbClr val="000000"/>
              </a:solidFill>
              <a:latin typeface="Calibri"/>
              <a:ea typeface="Calibri"/>
              <a:cs typeface="Calibri"/>
              <a:sym typeface="Calibri"/>
            </a:endParaRPr>
          </a:p>
        </p:txBody>
      </p:sp>
      <p:sp>
        <p:nvSpPr>
          <p:cNvPr id="527" name="Google Shape;527;p52"/>
          <p:cNvSpPr txBox="1"/>
          <p:nvPr/>
        </p:nvSpPr>
        <p:spPr>
          <a:xfrm>
            <a:off x="50" y="317715"/>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Quattrocento Sans"/>
              <a:buNone/>
            </a:pPr>
            <a:r>
              <a:rPr lang="es-CO" sz="4400" dirty="0" smtClean="0">
                <a:solidFill>
                  <a:schemeClr val="dk1"/>
                </a:solidFill>
                <a:latin typeface="Quattrocento Sans"/>
                <a:ea typeface="Quattrocento Sans"/>
                <a:cs typeface="Quattrocento Sans"/>
                <a:sym typeface="Quattrocento Sans"/>
              </a:rPr>
              <a:t>Aplicación Web</a:t>
            </a:r>
            <a:endParaRPr sz="4400" dirty="0">
              <a:solidFill>
                <a:schemeClr val="dk1"/>
              </a:solidFill>
              <a:latin typeface="Quattrocento Sans"/>
              <a:ea typeface="Quattrocento Sans"/>
              <a:cs typeface="Quattrocento Sans"/>
              <a:sym typeface="Quattrocento Sans"/>
            </a:endParaRPr>
          </a:p>
        </p:txBody>
      </p:sp>
      <p:sp>
        <p:nvSpPr>
          <p:cNvPr id="528" name="Google Shape;528;p52"/>
          <p:cNvSpPr txBox="1"/>
          <p:nvPr/>
        </p:nvSpPr>
        <p:spPr>
          <a:xfrm>
            <a:off x="0" y="6293451"/>
            <a:ext cx="11660700" cy="54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000"/>
              <a:buFont typeface="Calibri"/>
              <a:buNone/>
            </a:pPr>
            <a:r>
              <a:rPr lang="es-CO" sz="1000" b="0" i="0" u="none" strike="noStrike" cap="none">
                <a:solidFill>
                  <a:schemeClr val="dk1"/>
                </a:solidFill>
                <a:latin typeface="Calibri"/>
                <a:ea typeface="Calibri"/>
                <a:cs typeface="Calibri"/>
                <a:sym typeface="Calibri"/>
              </a:rPr>
              <a:t>Fuentes: </a:t>
            </a:r>
            <a:r>
              <a:rPr lang="es-CO" sz="1000" u="sng">
                <a:solidFill>
                  <a:schemeClr val="hlink"/>
                </a:solidFill>
                <a:latin typeface="Calibri"/>
                <a:ea typeface="Calibri"/>
                <a:cs typeface="Calibri"/>
                <a:sym typeface="Calibri"/>
                <a:hlinkClick r:id="rId4"/>
              </a:rPr>
              <a:t>http://www.iso-certificado.com/category/noticias/</a:t>
            </a:r>
            <a:r>
              <a:rPr lang="es-CO" sz="1000">
                <a:solidFill>
                  <a:schemeClr val="dk1"/>
                </a:solidFill>
                <a:latin typeface="Calibri"/>
                <a:ea typeface="Calibri"/>
                <a:cs typeface="Calibri"/>
                <a:sym typeface="Calibri"/>
              </a:rPr>
              <a:t> </a:t>
            </a:r>
            <a:r>
              <a:rPr lang="es-CO" sz="1000" u="none">
                <a:solidFill>
                  <a:schemeClr val="dk1"/>
                </a:solidFill>
                <a:latin typeface="Calibri"/>
                <a:ea typeface="Calibri"/>
                <a:cs typeface="Calibri"/>
                <a:sym typeface="Calibri"/>
              </a:rPr>
              <a:t> </a:t>
            </a:r>
            <a:endParaRPr sz="1000">
              <a:solidFill>
                <a:schemeClr val="dk1"/>
              </a:solidFill>
              <a:uFill>
                <a:noFill/>
              </a:uFill>
              <a:latin typeface="Calibri"/>
              <a:ea typeface="Calibri"/>
              <a:cs typeface="Calibri"/>
              <a:sym typeface="Calibri"/>
              <a:hlinkClick r:id="rId5"/>
            </a:endParaRPr>
          </a:p>
        </p:txBody>
      </p:sp>
      <p:sp>
        <p:nvSpPr>
          <p:cNvPr id="18"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20"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 name="Imagen 1"/>
          <p:cNvPicPr>
            <a:picLocks noChangeAspect="1"/>
          </p:cNvPicPr>
          <p:nvPr/>
        </p:nvPicPr>
        <p:blipFill>
          <a:blip r:embed="rId6"/>
          <a:stretch>
            <a:fillRect/>
          </a:stretch>
        </p:blipFill>
        <p:spPr>
          <a:xfrm>
            <a:off x="682953" y="1389735"/>
            <a:ext cx="10294793" cy="4547000"/>
          </a:xfrm>
          <a:prstGeom prst="rect">
            <a:avLst/>
          </a:prstGeom>
        </p:spPr>
      </p:pic>
    </p:spTree>
    <p:extLst>
      <p:ext uri="{BB962C8B-B14F-4D97-AF65-F5344CB8AC3E}">
        <p14:creationId xmlns:p14="http://schemas.microsoft.com/office/powerpoint/2010/main" val="2349626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4" name="Google Shape;184;p27" descr="http://www.icesi.edu.co/imgs/contenido/png/logo_icesi.png"/>
          <p:cNvPicPr preferRelativeResize="0"/>
          <p:nvPr/>
        </p:nvPicPr>
        <p:blipFill rotWithShape="1">
          <a:blip r:embed="rId3">
            <a:alphaModFix/>
          </a:blip>
          <a:srcRect/>
          <a:stretch/>
        </p:blipFill>
        <p:spPr>
          <a:xfrm>
            <a:off x="9935308" y="143346"/>
            <a:ext cx="2118947" cy="663275"/>
          </a:xfrm>
          <a:prstGeom prst="rect">
            <a:avLst/>
          </a:prstGeom>
          <a:noFill/>
          <a:ln>
            <a:noFill/>
          </a:ln>
        </p:spPr>
      </p:pic>
      <p:sp>
        <p:nvSpPr>
          <p:cNvPr id="185" name="Google Shape;185;p27"/>
          <p:cNvSpPr txBox="1"/>
          <p:nvPr/>
        </p:nvSpPr>
        <p:spPr>
          <a:xfrm>
            <a:off x="0" y="188640"/>
            <a:ext cx="12192000" cy="56197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Quattrocento Sans"/>
              <a:buNone/>
            </a:pPr>
            <a:r>
              <a:rPr lang="es-CO" sz="4400" b="0" i="0" u="none" strike="noStrike" cap="none" dirty="0">
                <a:solidFill>
                  <a:schemeClr val="dk1"/>
                </a:solidFill>
                <a:latin typeface="+mn-lt"/>
                <a:ea typeface="Quattrocento Sans"/>
                <a:cs typeface="Quattrocento Sans"/>
                <a:sym typeface="Quattrocento Sans"/>
              </a:rPr>
              <a:t>Contexto</a:t>
            </a:r>
            <a:endParaRPr dirty="0">
              <a:latin typeface="+mn-lt"/>
            </a:endParaRPr>
          </a:p>
        </p:txBody>
      </p:sp>
      <p:sp>
        <p:nvSpPr>
          <p:cNvPr id="186" name="Google Shape;186;p27"/>
          <p:cNvSpPr txBox="1">
            <a:spLocks noGrp="1"/>
          </p:cNvSpPr>
          <p:nvPr>
            <p:ph type="sldNum" idx="12"/>
          </p:nvPr>
        </p:nvSpPr>
        <p:spPr>
          <a:xfrm>
            <a:off x="11660594" y="6303597"/>
            <a:ext cx="279359"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3</a:t>
            </a:fld>
            <a:endParaRPr sz="1200" b="0" i="0" u="none" strike="noStrike" cap="none">
              <a:solidFill>
                <a:srgbClr val="000000"/>
              </a:solidFill>
              <a:latin typeface="Calibri"/>
              <a:ea typeface="Calibri"/>
              <a:cs typeface="Calibri"/>
              <a:sym typeface="Calibri"/>
            </a:endParaRPr>
          </a:p>
        </p:txBody>
      </p:sp>
      <p:sp>
        <p:nvSpPr>
          <p:cNvPr id="188" name="Google Shape;188;p27"/>
          <p:cNvSpPr txBox="1"/>
          <p:nvPr/>
        </p:nvSpPr>
        <p:spPr>
          <a:xfrm>
            <a:off x="139679" y="5639656"/>
            <a:ext cx="11660594" cy="540640"/>
          </a:xfrm>
          <a:prstGeom prst="rect">
            <a:avLst/>
          </a:prstGeom>
          <a:noFill/>
          <a:ln>
            <a:noFill/>
          </a:ln>
        </p:spPr>
        <p:txBody>
          <a:bodyPr spcFirstLastPara="1" wrap="square" lIns="91425" tIns="91425" rIns="91425" bIns="91425" anchor="t" anchorCtr="0">
            <a:noAutofit/>
          </a:bodyPr>
          <a:lstStyle/>
          <a:p>
            <a:pPr lvl="0">
              <a:buSzPts val="1000"/>
            </a:pPr>
            <a:r>
              <a:rPr lang="es-CO" sz="1000" b="0" i="0" u="sng" strike="noStrike" cap="none" dirty="0" smtClean="0">
                <a:solidFill>
                  <a:schemeClr val="hlink"/>
                </a:solidFill>
                <a:latin typeface="Calibri"/>
                <a:ea typeface="Calibri"/>
                <a:cs typeface="Calibri"/>
                <a:sym typeface="Calibri"/>
                <a:hlinkClick r:id="rId4"/>
              </a:rPr>
              <a:t>Imagen</a:t>
            </a:r>
            <a:r>
              <a:rPr lang="es-CO" sz="1000" u="sng" dirty="0" smtClean="0">
                <a:solidFill>
                  <a:schemeClr val="hlink"/>
                </a:solidFill>
                <a:latin typeface="Calibri"/>
                <a:ea typeface="Calibri"/>
                <a:cs typeface="Calibri"/>
                <a:sym typeface="Calibri"/>
                <a:hlinkClick r:id="rId4"/>
              </a:rPr>
              <a:t> </a:t>
            </a:r>
            <a:r>
              <a:rPr lang="es-CO" sz="1000" u="sng" dirty="0">
                <a:solidFill>
                  <a:schemeClr val="hlink"/>
                </a:solidFill>
                <a:latin typeface="Calibri"/>
                <a:ea typeface="Calibri"/>
                <a:cs typeface="Calibri"/>
                <a:sym typeface="Calibri"/>
                <a:hlinkClick r:id="rId4"/>
              </a:rPr>
              <a:t>tomada de http://diarioenfermero.es/wp-content/uploads/2014/09/oncologia_infantil.jpg</a:t>
            </a:r>
            <a:endParaRPr sz="1000" b="0" i="0" u="sng" strike="noStrike" cap="none" dirty="0">
              <a:solidFill>
                <a:schemeClr val="hlink"/>
              </a:solidFill>
              <a:latin typeface="Calibri"/>
              <a:ea typeface="Calibri"/>
              <a:cs typeface="Calibri"/>
              <a:sym typeface="Calibri"/>
              <a:hlinkClick r:id="rId4"/>
            </a:endParaRPr>
          </a:p>
        </p:txBody>
      </p:sp>
      <p:sp>
        <p:nvSpPr>
          <p:cNvPr id="189" name="Google Shape;189;p27"/>
          <p:cNvSpPr txBox="1"/>
          <p:nvPr/>
        </p:nvSpPr>
        <p:spPr>
          <a:xfrm>
            <a:off x="5566331" y="1289199"/>
            <a:ext cx="5645953" cy="3302326"/>
          </a:xfrm>
          <a:prstGeom prst="rect">
            <a:avLst/>
          </a:prstGeom>
          <a:noFill/>
          <a:ln>
            <a:noFill/>
          </a:ln>
        </p:spPr>
        <p:txBody>
          <a:bodyPr spcFirstLastPara="1" wrap="square" lIns="91425" tIns="91425" rIns="91425" bIns="91425" anchor="t" anchorCtr="0">
            <a:noAutofit/>
          </a:bodyPr>
          <a:lstStyle/>
          <a:p>
            <a:pPr lvl="0" algn="just">
              <a:lnSpc>
                <a:spcPct val="115000"/>
              </a:lnSpc>
            </a:pPr>
            <a:r>
              <a:rPr lang="es-CO" sz="2800" dirty="0" smtClean="0"/>
              <a:t>“El </a:t>
            </a:r>
            <a:r>
              <a:rPr lang="es-CO" sz="2800" dirty="0"/>
              <a:t>robo de un menor de edad representa una tragedia </a:t>
            </a:r>
            <a:r>
              <a:rPr lang="es-CO" sz="2800" dirty="0" smtClean="0"/>
              <a:t>para una familia </a:t>
            </a:r>
            <a:r>
              <a:rPr lang="es-CO" sz="2800" dirty="0"/>
              <a:t>involucrada, pero el impacto  puede ser aún más  devastador si este hecho se presenta en un </a:t>
            </a:r>
            <a:r>
              <a:rPr lang="es-CO" sz="2800" dirty="0" smtClean="0"/>
              <a:t>hospital”. </a:t>
            </a:r>
            <a:endParaRPr sz="2800" dirty="0"/>
          </a:p>
        </p:txBody>
      </p:sp>
      <p:sp>
        <p:nvSpPr>
          <p:cNvPr id="11" name="Google Shape;170;p26"/>
          <p:cNvSpPr/>
          <p:nvPr/>
        </p:nvSpPr>
        <p:spPr>
          <a:xfrm>
            <a:off x="7523287" y="727224"/>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171;p26"/>
          <p:cNvSpPr/>
          <p:nvPr/>
        </p:nvSpPr>
        <p:spPr>
          <a:xfrm>
            <a:off x="0" y="727224"/>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3" name="Google Shape;172;p26"/>
          <p:cNvSpPr/>
          <p:nvPr/>
        </p:nvSpPr>
        <p:spPr>
          <a:xfrm>
            <a:off x="4738256" y="727224"/>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 name="Imagen 1"/>
          <p:cNvPicPr>
            <a:picLocks noChangeAspect="1"/>
          </p:cNvPicPr>
          <p:nvPr/>
        </p:nvPicPr>
        <p:blipFill>
          <a:blip r:embed="rId5"/>
          <a:stretch>
            <a:fillRect/>
          </a:stretch>
        </p:blipFill>
        <p:spPr>
          <a:xfrm>
            <a:off x="431836" y="1289199"/>
            <a:ext cx="4749764" cy="4352513"/>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52"/>
          <p:cNvSpPr/>
          <p:nvPr/>
        </p:nvSpPr>
        <p:spPr>
          <a:xfrm>
            <a:off x="7523286"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7" name="Google Shape;517;p52"/>
          <p:cNvSpPr/>
          <p:nvPr/>
        </p:nvSpPr>
        <p:spPr>
          <a:xfrm>
            <a:off x="-1"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8" name="Google Shape;518;p52"/>
          <p:cNvSpPr/>
          <p:nvPr/>
        </p:nvSpPr>
        <p:spPr>
          <a:xfrm>
            <a:off x="4738255" y="913956"/>
            <a:ext cx="2715600" cy="249300"/>
          </a:xfrm>
          <a:prstGeom prst="rect">
            <a:avLst/>
          </a:prstGeom>
          <a:solidFill>
            <a:srgbClr val="07CB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519" name="Google Shape;519;p52"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521" name="Google Shape;521;p52"/>
          <p:cNvSpPr txBox="1">
            <a:spLocks noGrp="1"/>
          </p:cNvSpPr>
          <p:nvPr>
            <p:ph type="sldNum" idx="12"/>
          </p:nvPr>
        </p:nvSpPr>
        <p:spPr>
          <a:xfrm>
            <a:off x="11516803" y="6303600"/>
            <a:ext cx="423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30</a:t>
            </a:fld>
            <a:endParaRPr sz="1200" b="0" i="0" u="none" strike="noStrike" cap="none">
              <a:solidFill>
                <a:srgbClr val="000000"/>
              </a:solidFill>
              <a:latin typeface="Calibri"/>
              <a:ea typeface="Calibri"/>
              <a:cs typeface="Calibri"/>
              <a:sym typeface="Calibri"/>
            </a:endParaRPr>
          </a:p>
        </p:txBody>
      </p:sp>
      <p:sp>
        <p:nvSpPr>
          <p:cNvPr id="18"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20"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 name="Imagen 1"/>
          <p:cNvPicPr>
            <a:picLocks noChangeAspect="1"/>
          </p:cNvPicPr>
          <p:nvPr/>
        </p:nvPicPr>
        <p:blipFill>
          <a:blip r:embed="rId4"/>
          <a:stretch>
            <a:fillRect/>
          </a:stretch>
        </p:blipFill>
        <p:spPr>
          <a:xfrm>
            <a:off x="304799" y="1323758"/>
            <a:ext cx="11423503" cy="5344942"/>
          </a:xfrm>
          <a:prstGeom prst="rect">
            <a:avLst/>
          </a:prstGeom>
        </p:spPr>
      </p:pic>
      <p:sp>
        <p:nvSpPr>
          <p:cNvPr id="22" name="Google Shape;527;p52"/>
          <p:cNvSpPr txBox="1"/>
          <p:nvPr/>
        </p:nvSpPr>
        <p:spPr>
          <a:xfrm>
            <a:off x="50" y="317715"/>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Quattrocento Sans"/>
              <a:buNone/>
            </a:pPr>
            <a:r>
              <a:rPr lang="es-CO" sz="4400" dirty="0" smtClean="0">
                <a:solidFill>
                  <a:schemeClr val="dk1"/>
                </a:solidFill>
                <a:latin typeface="Quattrocento Sans"/>
                <a:ea typeface="Quattrocento Sans"/>
                <a:cs typeface="Quattrocento Sans"/>
                <a:sym typeface="Quattrocento Sans"/>
              </a:rPr>
              <a:t>Aplicación Web</a:t>
            </a:r>
            <a:endParaRPr sz="4400" dirty="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52"/>
          <p:cNvSpPr/>
          <p:nvPr/>
        </p:nvSpPr>
        <p:spPr>
          <a:xfrm>
            <a:off x="7523286"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7" name="Google Shape;517;p52"/>
          <p:cNvSpPr/>
          <p:nvPr/>
        </p:nvSpPr>
        <p:spPr>
          <a:xfrm>
            <a:off x="-1"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8" name="Google Shape;518;p52"/>
          <p:cNvSpPr/>
          <p:nvPr/>
        </p:nvSpPr>
        <p:spPr>
          <a:xfrm>
            <a:off x="4738255" y="913956"/>
            <a:ext cx="2715600" cy="249300"/>
          </a:xfrm>
          <a:prstGeom prst="rect">
            <a:avLst/>
          </a:prstGeom>
          <a:solidFill>
            <a:srgbClr val="07CB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519" name="Google Shape;519;p52"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521" name="Google Shape;521;p52"/>
          <p:cNvSpPr txBox="1">
            <a:spLocks noGrp="1"/>
          </p:cNvSpPr>
          <p:nvPr>
            <p:ph type="sldNum" idx="12"/>
          </p:nvPr>
        </p:nvSpPr>
        <p:spPr>
          <a:xfrm>
            <a:off x="11516803" y="6303600"/>
            <a:ext cx="423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31</a:t>
            </a:fld>
            <a:endParaRPr sz="1200" b="0" i="0" u="none" strike="noStrike" cap="none">
              <a:solidFill>
                <a:srgbClr val="000000"/>
              </a:solidFill>
              <a:latin typeface="Calibri"/>
              <a:ea typeface="Calibri"/>
              <a:cs typeface="Calibri"/>
              <a:sym typeface="Calibri"/>
            </a:endParaRPr>
          </a:p>
        </p:txBody>
      </p:sp>
      <p:sp>
        <p:nvSpPr>
          <p:cNvPr id="18"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20"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 name="Imagen 1"/>
          <p:cNvPicPr>
            <a:picLocks noChangeAspect="1"/>
          </p:cNvPicPr>
          <p:nvPr/>
        </p:nvPicPr>
        <p:blipFill>
          <a:blip r:embed="rId4"/>
          <a:stretch>
            <a:fillRect/>
          </a:stretch>
        </p:blipFill>
        <p:spPr>
          <a:xfrm>
            <a:off x="720436" y="1600834"/>
            <a:ext cx="10752426" cy="5257165"/>
          </a:xfrm>
          <a:prstGeom prst="rect">
            <a:avLst/>
          </a:prstGeom>
        </p:spPr>
      </p:pic>
      <p:sp>
        <p:nvSpPr>
          <p:cNvPr id="15" name="Google Shape;527;p52"/>
          <p:cNvSpPr txBox="1"/>
          <p:nvPr/>
        </p:nvSpPr>
        <p:spPr>
          <a:xfrm>
            <a:off x="50" y="317715"/>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Quattrocento Sans"/>
              <a:buNone/>
            </a:pPr>
            <a:r>
              <a:rPr lang="es-CO" sz="4400" dirty="0" smtClean="0">
                <a:solidFill>
                  <a:schemeClr val="dk1"/>
                </a:solidFill>
                <a:latin typeface="Quattrocento Sans"/>
                <a:ea typeface="Quattrocento Sans"/>
                <a:cs typeface="Quattrocento Sans"/>
                <a:sym typeface="Quattrocento Sans"/>
              </a:rPr>
              <a:t>Aplicación Web</a:t>
            </a:r>
            <a:endParaRPr sz="4400" dirty="0">
              <a:solidFill>
                <a:schemeClr val="dk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1112033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519;p52" descr="http://www.icesi.edu.co/imgs/contenido/png/logo_icesi.png"/>
          <p:cNvPicPr preferRelativeResize="0"/>
          <p:nvPr/>
        </p:nvPicPr>
        <p:blipFill rotWithShape="1">
          <a:blip r:embed="rId2">
            <a:alphaModFix/>
          </a:blip>
          <a:srcRect/>
          <a:stretch/>
        </p:blipFill>
        <p:spPr>
          <a:xfrm>
            <a:off x="9935308" y="143346"/>
            <a:ext cx="2118945" cy="663276"/>
          </a:xfrm>
          <a:prstGeom prst="rect">
            <a:avLst/>
          </a:prstGeom>
          <a:noFill/>
          <a:ln>
            <a:noFill/>
          </a:ln>
        </p:spPr>
      </p:pic>
      <p:sp>
        <p:nvSpPr>
          <p:cNvPr id="5"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7"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 name="Google Shape;527;p52"/>
          <p:cNvSpPr txBox="1"/>
          <p:nvPr/>
        </p:nvSpPr>
        <p:spPr>
          <a:xfrm>
            <a:off x="50" y="317715"/>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Quattrocento Sans"/>
              <a:buNone/>
            </a:pPr>
            <a:r>
              <a:rPr lang="es-CO" sz="4400" dirty="0">
                <a:solidFill>
                  <a:schemeClr val="dk1"/>
                </a:solidFill>
                <a:latin typeface="Quattrocento Sans"/>
                <a:ea typeface="Quattrocento Sans"/>
                <a:cs typeface="Quattrocento Sans"/>
                <a:sym typeface="Quattrocento Sans"/>
              </a:rPr>
              <a:t>O</a:t>
            </a:r>
            <a:r>
              <a:rPr lang="es-CO" sz="4400" dirty="0" smtClean="0">
                <a:solidFill>
                  <a:schemeClr val="dk1"/>
                </a:solidFill>
                <a:latin typeface="Quattrocento Sans"/>
                <a:ea typeface="Quattrocento Sans"/>
                <a:cs typeface="Quattrocento Sans"/>
                <a:sym typeface="Quattrocento Sans"/>
              </a:rPr>
              <a:t>bjetivo 5</a:t>
            </a:r>
            <a:endParaRPr sz="4400" dirty="0">
              <a:solidFill>
                <a:schemeClr val="dk1"/>
              </a:solidFill>
              <a:latin typeface="Quattrocento Sans"/>
              <a:ea typeface="Quattrocento Sans"/>
              <a:cs typeface="Quattrocento Sans"/>
              <a:sym typeface="Quattrocento Sans"/>
            </a:endParaRPr>
          </a:p>
        </p:txBody>
      </p:sp>
      <p:sp>
        <p:nvSpPr>
          <p:cNvPr id="9" name="Rectángulo 8"/>
          <p:cNvSpPr/>
          <p:nvPr/>
        </p:nvSpPr>
        <p:spPr>
          <a:xfrm>
            <a:off x="962511" y="1862457"/>
            <a:ext cx="10905550" cy="839974"/>
          </a:xfrm>
          <a:prstGeom prst="rect">
            <a:avLst/>
          </a:prstGeom>
        </p:spPr>
        <p:txBody>
          <a:bodyPr wrap="none">
            <a:spAutoFit/>
          </a:bodyPr>
          <a:lstStyle/>
          <a:p>
            <a:pPr lvl="0" algn="just">
              <a:lnSpc>
                <a:spcPct val="150000"/>
              </a:lnSpc>
              <a:spcBef>
                <a:spcPts val="600"/>
              </a:spcBef>
              <a:spcAft>
                <a:spcPts val="600"/>
              </a:spcAft>
            </a:pPr>
            <a:r>
              <a:rPr lang="es-CO" sz="3600" dirty="0">
                <a:latin typeface="Arial" panose="020B0604020202020204" pitchFamily="34" charset="0"/>
                <a:ea typeface="Quattrocento Sans" panose="020B0604020202020204" charset="0"/>
                <a:cs typeface="Quattrocento Sans" panose="020B0604020202020204" charset="0"/>
              </a:rPr>
              <a:t>Validar las funcionalidades del sistema TI en la  FVL</a:t>
            </a:r>
            <a:endParaRPr lang="es-CO" sz="3600" dirty="0">
              <a:latin typeface="Quattrocento Sans" panose="020B0604020202020204" charset="0"/>
              <a:ea typeface="Quattrocento Sans" panose="020B0604020202020204" charset="0"/>
              <a:cs typeface="Quattrocento Sans" panose="020B0604020202020204" charset="0"/>
            </a:endParaRPr>
          </a:p>
        </p:txBody>
      </p:sp>
      <p:pic>
        <p:nvPicPr>
          <p:cNvPr id="10" name="Imagen 9"/>
          <p:cNvPicPr>
            <a:picLocks noChangeAspect="1"/>
          </p:cNvPicPr>
          <p:nvPr/>
        </p:nvPicPr>
        <p:blipFill>
          <a:blip r:embed="rId3"/>
          <a:stretch>
            <a:fillRect/>
          </a:stretch>
        </p:blipFill>
        <p:spPr>
          <a:xfrm>
            <a:off x="2836818" y="2939126"/>
            <a:ext cx="6297954" cy="2644251"/>
          </a:xfrm>
          <a:prstGeom prst="rect">
            <a:avLst/>
          </a:prstGeom>
        </p:spPr>
      </p:pic>
    </p:spTree>
    <p:extLst>
      <p:ext uri="{BB962C8B-B14F-4D97-AF65-F5344CB8AC3E}">
        <p14:creationId xmlns:p14="http://schemas.microsoft.com/office/powerpoint/2010/main" val="40925734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845933" y="1176510"/>
            <a:ext cx="4529631" cy="3466965"/>
          </a:xfrm>
          <a:prstGeom prst="rect">
            <a:avLst/>
          </a:prstGeom>
        </p:spPr>
      </p:pic>
      <p:pic>
        <p:nvPicPr>
          <p:cNvPr id="6" name="Google Shape;519;p52"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7" name="Google Shape;170;p26"/>
          <p:cNvSpPr/>
          <p:nvPr/>
        </p:nvSpPr>
        <p:spPr>
          <a:xfrm>
            <a:off x="7523236" y="746287"/>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 name="Google Shape;171;p26"/>
          <p:cNvSpPr/>
          <p:nvPr/>
        </p:nvSpPr>
        <p:spPr>
          <a:xfrm>
            <a:off x="0" y="71194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9" name="Google Shape;172;p26"/>
          <p:cNvSpPr/>
          <p:nvPr/>
        </p:nvSpPr>
        <p:spPr>
          <a:xfrm>
            <a:off x="4738255" y="739211"/>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Google Shape;527;p52"/>
          <p:cNvSpPr txBox="1"/>
          <p:nvPr/>
        </p:nvSpPr>
        <p:spPr>
          <a:xfrm>
            <a:off x="0" y="150046"/>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Quattrocento Sans"/>
              <a:buNone/>
            </a:pPr>
            <a:r>
              <a:rPr lang="es-CO" sz="4400" dirty="0" smtClean="0">
                <a:solidFill>
                  <a:schemeClr val="dk1"/>
                </a:solidFill>
                <a:latin typeface="Quattrocento Sans"/>
                <a:ea typeface="Quattrocento Sans"/>
                <a:cs typeface="Quattrocento Sans"/>
                <a:sym typeface="Quattrocento Sans"/>
              </a:rPr>
              <a:t>Validación</a:t>
            </a:r>
            <a:endParaRPr sz="4400" dirty="0">
              <a:solidFill>
                <a:schemeClr val="dk1"/>
              </a:solidFill>
              <a:latin typeface="Quattrocento Sans"/>
              <a:ea typeface="Quattrocento Sans"/>
              <a:cs typeface="Quattrocento Sans"/>
              <a:sym typeface="Quattrocento Sans"/>
            </a:endParaRPr>
          </a:p>
        </p:txBody>
      </p:sp>
      <p:pic>
        <p:nvPicPr>
          <p:cNvPr id="11" name="Imagen 10"/>
          <p:cNvPicPr>
            <a:picLocks noChangeAspect="1"/>
          </p:cNvPicPr>
          <p:nvPr/>
        </p:nvPicPr>
        <p:blipFill>
          <a:blip r:embed="rId4"/>
          <a:stretch>
            <a:fillRect/>
          </a:stretch>
        </p:blipFill>
        <p:spPr>
          <a:xfrm>
            <a:off x="6076416" y="3560081"/>
            <a:ext cx="4918364" cy="2879048"/>
          </a:xfrm>
          <a:prstGeom prst="rect">
            <a:avLst/>
          </a:prstGeom>
        </p:spPr>
      </p:pic>
      <p:sp>
        <p:nvSpPr>
          <p:cNvPr id="13" name="Rectángulo 12"/>
          <p:cNvSpPr/>
          <p:nvPr/>
        </p:nvSpPr>
        <p:spPr>
          <a:xfrm>
            <a:off x="5814568" y="1800821"/>
            <a:ext cx="6239685" cy="954107"/>
          </a:xfrm>
          <a:prstGeom prst="rect">
            <a:avLst/>
          </a:prstGeom>
        </p:spPr>
        <p:txBody>
          <a:bodyPr wrap="square">
            <a:spAutoFit/>
          </a:bodyPr>
          <a:lstStyle/>
          <a:p>
            <a:r>
              <a:rPr lang="es-CO" sz="2800" dirty="0"/>
              <a:t>Tiempo de respuesta de alarma en web</a:t>
            </a:r>
            <a:endParaRPr lang="es-CO" sz="2800" dirty="0"/>
          </a:p>
        </p:txBody>
      </p:sp>
      <p:sp>
        <p:nvSpPr>
          <p:cNvPr id="14" name="Rectángulo 13"/>
          <p:cNvSpPr/>
          <p:nvPr/>
        </p:nvSpPr>
        <p:spPr>
          <a:xfrm>
            <a:off x="497692" y="5393633"/>
            <a:ext cx="5226111" cy="523220"/>
          </a:xfrm>
          <a:prstGeom prst="rect">
            <a:avLst/>
          </a:prstGeom>
        </p:spPr>
        <p:txBody>
          <a:bodyPr wrap="none">
            <a:spAutoFit/>
          </a:bodyPr>
          <a:lstStyle/>
          <a:p>
            <a:r>
              <a:rPr lang="es-CO" sz="2800" dirty="0" smtClean="0"/>
              <a:t>Tiempo de respuesta en celular</a:t>
            </a:r>
            <a:endParaRPr lang="es-CO" sz="2800" dirty="0"/>
          </a:p>
        </p:txBody>
      </p:sp>
    </p:spTree>
    <p:extLst>
      <p:ext uri="{BB962C8B-B14F-4D97-AF65-F5344CB8AC3E}">
        <p14:creationId xmlns:p14="http://schemas.microsoft.com/office/powerpoint/2010/main" val="24111137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pic>
        <p:nvPicPr>
          <p:cNvPr id="682" name="Google Shape;682;p63"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683" name="Google Shape;683;p63"/>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a:solidFill>
                  <a:schemeClr val="dk1"/>
                </a:solidFill>
                <a:latin typeface="Calibri"/>
                <a:ea typeface="Calibri"/>
                <a:cs typeface="Calibri"/>
                <a:sym typeface="Calibri"/>
              </a:rPr>
              <a:t>Resultados y Contribución</a:t>
            </a:r>
            <a:endParaRPr sz="4400">
              <a:solidFill>
                <a:schemeClr val="dk1"/>
              </a:solidFill>
              <a:latin typeface="Quattrocento Sans"/>
              <a:ea typeface="Quattrocento Sans"/>
              <a:cs typeface="Quattrocento Sans"/>
              <a:sym typeface="Quattrocento Sans"/>
            </a:endParaRPr>
          </a:p>
        </p:txBody>
      </p:sp>
      <p:sp>
        <p:nvSpPr>
          <p:cNvPr id="684" name="Google Shape;684;p63"/>
          <p:cNvSpPr txBox="1">
            <a:spLocks noGrp="1"/>
          </p:cNvSpPr>
          <p:nvPr>
            <p:ph type="sldNum" idx="12"/>
          </p:nvPr>
        </p:nvSpPr>
        <p:spPr>
          <a:xfrm>
            <a:off x="11480304" y="6303600"/>
            <a:ext cx="4596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34</a:t>
            </a:fld>
            <a:endParaRPr sz="1200" b="0" i="0" u="none" strike="noStrike" cap="none">
              <a:solidFill>
                <a:srgbClr val="000000"/>
              </a:solidFill>
              <a:latin typeface="Calibri"/>
              <a:ea typeface="Calibri"/>
              <a:cs typeface="Calibri"/>
              <a:sym typeface="Calibri"/>
            </a:endParaRPr>
          </a:p>
        </p:txBody>
      </p:sp>
      <p:sp>
        <p:nvSpPr>
          <p:cNvPr id="15"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8" name="Google Shape;172;p26"/>
          <p:cNvSpPr/>
          <p:nvPr/>
        </p:nvSpPr>
        <p:spPr>
          <a:xfrm>
            <a:off x="4738255" y="913956"/>
            <a:ext cx="2715490" cy="249382"/>
          </a:xfrm>
          <a:prstGeom prst="rect">
            <a:avLst/>
          </a:prstGeom>
          <a:solidFill>
            <a:srgbClr val="92D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0" name="Imagen 9"/>
          <p:cNvPicPr>
            <a:picLocks noChangeAspect="1"/>
          </p:cNvPicPr>
          <p:nvPr/>
        </p:nvPicPr>
        <p:blipFill>
          <a:blip r:embed="rId4"/>
          <a:stretch>
            <a:fillRect/>
          </a:stretch>
        </p:blipFill>
        <p:spPr>
          <a:xfrm>
            <a:off x="544408" y="1870364"/>
            <a:ext cx="5881617" cy="3803135"/>
          </a:xfrm>
          <a:prstGeom prst="rect">
            <a:avLst/>
          </a:prstGeom>
        </p:spPr>
      </p:pic>
      <p:sp>
        <p:nvSpPr>
          <p:cNvPr id="2" name="CuadroTexto 1"/>
          <p:cNvSpPr txBox="1"/>
          <p:nvPr/>
        </p:nvSpPr>
        <p:spPr>
          <a:xfrm>
            <a:off x="6883445" y="2140715"/>
            <a:ext cx="4903743" cy="1323439"/>
          </a:xfrm>
          <a:prstGeom prst="rect">
            <a:avLst/>
          </a:prstGeom>
          <a:noFill/>
        </p:spPr>
        <p:txBody>
          <a:bodyPr wrap="square" rtlCol="0">
            <a:spAutoFit/>
          </a:bodyPr>
          <a:lstStyle/>
          <a:p>
            <a:pPr algn="just"/>
            <a:r>
              <a:rPr lang="es-CO" sz="2000" dirty="0" smtClean="0"/>
              <a:t>Sistema de administración de información de usuarios, que facilita el manejo de </a:t>
            </a:r>
          </a:p>
          <a:p>
            <a:pPr algn="just"/>
            <a:r>
              <a:rPr lang="es-CO" sz="2000" dirty="0" smtClean="0"/>
              <a:t>Control de acceso a las instalaciones de la Fundación Valle del </a:t>
            </a:r>
            <a:r>
              <a:rPr lang="es-CO" sz="2000" dirty="0"/>
              <a:t>L</a:t>
            </a:r>
            <a:r>
              <a:rPr lang="es-CO" sz="2000" dirty="0" smtClean="0"/>
              <a:t>ili</a:t>
            </a:r>
          </a:p>
        </p:txBody>
      </p:sp>
    </p:spTree>
    <p:extLst>
      <p:ext uri="{BB962C8B-B14F-4D97-AF65-F5344CB8AC3E}">
        <p14:creationId xmlns:p14="http://schemas.microsoft.com/office/powerpoint/2010/main" val="678958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pic>
        <p:nvPicPr>
          <p:cNvPr id="682" name="Google Shape;682;p63"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683" name="Google Shape;683;p63"/>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a:solidFill>
                  <a:schemeClr val="dk1"/>
                </a:solidFill>
                <a:latin typeface="Calibri"/>
                <a:ea typeface="Calibri"/>
                <a:cs typeface="Calibri"/>
                <a:sym typeface="Calibri"/>
              </a:rPr>
              <a:t>Resultados y Contribución</a:t>
            </a:r>
            <a:endParaRPr sz="4400">
              <a:solidFill>
                <a:schemeClr val="dk1"/>
              </a:solidFill>
              <a:latin typeface="Quattrocento Sans"/>
              <a:ea typeface="Quattrocento Sans"/>
              <a:cs typeface="Quattrocento Sans"/>
              <a:sym typeface="Quattrocento Sans"/>
            </a:endParaRPr>
          </a:p>
        </p:txBody>
      </p:sp>
      <p:sp>
        <p:nvSpPr>
          <p:cNvPr id="684" name="Google Shape;684;p63"/>
          <p:cNvSpPr txBox="1">
            <a:spLocks noGrp="1"/>
          </p:cNvSpPr>
          <p:nvPr>
            <p:ph type="sldNum" idx="12"/>
          </p:nvPr>
        </p:nvSpPr>
        <p:spPr>
          <a:xfrm>
            <a:off x="11480304" y="6303600"/>
            <a:ext cx="4596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35</a:t>
            </a:fld>
            <a:endParaRPr sz="1200" b="0" i="0" u="none" strike="noStrike" cap="none">
              <a:solidFill>
                <a:srgbClr val="000000"/>
              </a:solidFill>
              <a:latin typeface="Calibri"/>
              <a:ea typeface="Calibri"/>
              <a:cs typeface="Calibri"/>
              <a:sym typeface="Calibri"/>
            </a:endParaRPr>
          </a:p>
        </p:txBody>
      </p:sp>
      <p:sp>
        <p:nvSpPr>
          <p:cNvPr id="3" name="CuadroTexto 2"/>
          <p:cNvSpPr txBox="1"/>
          <p:nvPr/>
        </p:nvSpPr>
        <p:spPr>
          <a:xfrm>
            <a:off x="5215076" y="1655976"/>
            <a:ext cx="5633034" cy="1384995"/>
          </a:xfrm>
          <a:prstGeom prst="rect">
            <a:avLst/>
          </a:prstGeom>
          <a:noFill/>
        </p:spPr>
        <p:txBody>
          <a:bodyPr wrap="square" rtlCol="0">
            <a:spAutoFit/>
          </a:bodyPr>
          <a:lstStyle/>
          <a:p>
            <a:r>
              <a:rPr lang="es-CO" sz="2800" dirty="0" smtClean="0"/>
              <a:t>Herramienta </a:t>
            </a:r>
            <a:r>
              <a:rPr lang="es-CO" sz="2800" dirty="0" smtClean="0"/>
              <a:t>de seguridad  para el cuidado de menores en el ámbito asistencial</a:t>
            </a:r>
            <a:endParaRPr lang="es-CO" sz="2800" dirty="0"/>
          </a:p>
        </p:txBody>
      </p:sp>
      <p:pic>
        <p:nvPicPr>
          <p:cNvPr id="2" name="Imagen 1"/>
          <p:cNvPicPr>
            <a:picLocks noChangeAspect="1"/>
          </p:cNvPicPr>
          <p:nvPr/>
        </p:nvPicPr>
        <p:blipFill>
          <a:blip r:embed="rId4"/>
          <a:stretch>
            <a:fillRect/>
          </a:stretch>
        </p:blipFill>
        <p:spPr>
          <a:xfrm>
            <a:off x="990520" y="1453342"/>
            <a:ext cx="3747735" cy="4305557"/>
          </a:xfrm>
          <a:prstGeom prst="rect">
            <a:avLst/>
          </a:prstGeom>
        </p:spPr>
      </p:pic>
      <p:sp>
        <p:nvSpPr>
          <p:cNvPr id="6" name="AutoShape 2" descr="blob:https://web.whatsapp.com/1e7cdd58-e55e-4b55-a31d-a45056fad33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7" name="Imagen 6"/>
          <p:cNvPicPr>
            <a:picLocks noChangeAspect="1"/>
          </p:cNvPicPr>
          <p:nvPr/>
        </p:nvPicPr>
        <p:blipFill>
          <a:blip r:embed="rId4"/>
          <a:stretch>
            <a:fillRect/>
          </a:stretch>
        </p:blipFill>
        <p:spPr>
          <a:xfrm>
            <a:off x="5331641" y="3228815"/>
            <a:ext cx="4901921" cy="3439885"/>
          </a:xfrm>
          <a:prstGeom prst="rect">
            <a:avLst/>
          </a:prstGeom>
        </p:spPr>
      </p:pic>
      <p:sp>
        <p:nvSpPr>
          <p:cNvPr id="15"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8" name="Google Shape;172;p26"/>
          <p:cNvSpPr/>
          <p:nvPr/>
        </p:nvSpPr>
        <p:spPr>
          <a:xfrm>
            <a:off x="4738255" y="913956"/>
            <a:ext cx="2715490" cy="249382"/>
          </a:xfrm>
          <a:prstGeom prst="rect">
            <a:avLst/>
          </a:prstGeom>
          <a:solidFill>
            <a:srgbClr val="92D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2927553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pic>
        <p:nvPicPr>
          <p:cNvPr id="729" name="Google Shape;729;p66"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730" name="Google Shape;730;p66"/>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a:solidFill>
                  <a:schemeClr val="dk1"/>
                </a:solidFill>
                <a:latin typeface="Calibri"/>
                <a:ea typeface="Calibri"/>
                <a:cs typeface="Calibri"/>
                <a:sym typeface="Calibri"/>
              </a:rPr>
              <a:t>Conclusiones</a:t>
            </a:r>
            <a:endParaRPr sz="4400">
              <a:solidFill>
                <a:schemeClr val="dk1"/>
              </a:solidFill>
              <a:latin typeface="Quattrocento Sans"/>
              <a:ea typeface="Quattrocento Sans"/>
              <a:cs typeface="Quattrocento Sans"/>
              <a:sym typeface="Quattrocento Sans"/>
            </a:endParaRPr>
          </a:p>
        </p:txBody>
      </p:sp>
      <p:sp>
        <p:nvSpPr>
          <p:cNvPr id="731" name="Google Shape;731;p66"/>
          <p:cNvSpPr txBox="1">
            <a:spLocks noGrp="1"/>
          </p:cNvSpPr>
          <p:nvPr>
            <p:ph type="sldNum" idx="12"/>
          </p:nvPr>
        </p:nvSpPr>
        <p:spPr>
          <a:xfrm>
            <a:off x="11480304" y="6303600"/>
            <a:ext cx="4596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36</a:t>
            </a:fld>
            <a:endParaRPr sz="1200" b="0" i="0" u="none" strike="noStrike" cap="none">
              <a:solidFill>
                <a:srgbClr val="000000"/>
              </a:solidFill>
              <a:latin typeface="Calibri"/>
              <a:ea typeface="Calibri"/>
              <a:cs typeface="Calibri"/>
              <a:sym typeface="Calibri"/>
            </a:endParaRPr>
          </a:p>
        </p:txBody>
      </p:sp>
      <p:sp>
        <p:nvSpPr>
          <p:cNvPr id="732" name="Google Shape;732;p66"/>
          <p:cNvSpPr txBox="1"/>
          <p:nvPr/>
        </p:nvSpPr>
        <p:spPr>
          <a:xfrm>
            <a:off x="357771" y="1854092"/>
            <a:ext cx="5602756" cy="960813"/>
          </a:xfrm>
          <a:prstGeom prst="rect">
            <a:avLst/>
          </a:prstGeom>
          <a:noFill/>
          <a:ln>
            <a:noFill/>
          </a:ln>
        </p:spPr>
        <p:txBody>
          <a:bodyPr spcFirstLastPara="1" wrap="square" lIns="91425" tIns="91425" rIns="91425" bIns="91425" anchor="t" anchorCtr="0">
            <a:noAutofit/>
          </a:bodyPr>
          <a:lstStyle/>
          <a:p>
            <a:pPr marL="457200" lvl="0" indent="-381000">
              <a:buSzPts val="2400"/>
              <a:buChar char="●"/>
            </a:pPr>
            <a:r>
              <a:rPr lang="es-CO" sz="2400" dirty="0"/>
              <a:t>L</a:t>
            </a:r>
            <a:r>
              <a:rPr lang="es-CO" sz="2400" dirty="0" smtClean="0"/>
              <a:t>a </a:t>
            </a:r>
            <a:r>
              <a:rPr lang="es-CO" sz="2400" dirty="0"/>
              <a:t>importancia del cuidado de un proceso en el ámbito asistencial</a:t>
            </a:r>
            <a:endParaRPr sz="2400" dirty="0"/>
          </a:p>
        </p:txBody>
      </p:sp>
      <p:sp>
        <p:nvSpPr>
          <p:cNvPr id="735" name="Google Shape;735;p66"/>
          <p:cNvSpPr txBox="1"/>
          <p:nvPr/>
        </p:nvSpPr>
        <p:spPr>
          <a:xfrm>
            <a:off x="231475" y="4063975"/>
            <a:ext cx="6308100" cy="1370100"/>
          </a:xfrm>
          <a:prstGeom prst="rect">
            <a:avLst/>
          </a:prstGeom>
          <a:noFill/>
          <a:ln>
            <a:noFill/>
          </a:ln>
        </p:spPr>
        <p:txBody>
          <a:bodyPr spcFirstLastPara="1" wrap="square" lIns="91425" tIns="91425" rIns="91425" bIns="91425" anchor="ctr" anchorCtr="0">
            <a:noAutofit/>
          </a:bodyPr>
          <a:lstStyle/>
          <a:p>
            <a:pPr marL="457200" lvl="0" indent="-381000" algn="l" rtl="0">
              <a:spcBef>
                <a:spcPts val="0"/>
              </a:spcBef>
              <a:spcAft>
                <a:spcPts val="0"/>
              </a:spcAft>
              <a:buClr>
                <a:schemeClr val="dk1"/>
              </a:buClr>
              <a:buSzPts val="2400"/>
              <a:buChar char="●"/>
            </a:pPr>
            <a:r>
              <a:rPr lang="es-CO" sz="2400" dirty="0" smtClean="0">
                <a:solidFill>
                  <a:schemeClr val="dk1"/>
                </a:solidFill>
              </a:rPr>
              <a:t>Solución de bajo  costo e inclusión de los encargados del menor de edad en el uso del sistema </a:t>
            </a:r>
            <a:endParaRPr sz="2400" dirty="0">
              <a:solidFill>
                <a:schemeClr val="dk1"/>
              </a:solidFill>
            </a:endParaRPr>
          </a:p>
        </p:txBody>
      </p:sp>
      <p:sp>
        <p:nvSpPr>
          <p:cNvPr id="736" name="Google Shape;736;p66"/>
          <p:cNvSpPr txBox="1"/>
          <p:nvPr/>
        </p:nvSpPr>
        <p:spPr>
          <a:xfrm>
            <a:off x="231475" y="2693875"/>
            <a:ext cx="5787300" cy="1370100"/>
          </a:xfrm>
          <a:prstGeom prst="rect">
            <a:avLst/>
          </a:prstGeom>
          <a:noFill/>
          <a:ln>
            <a:noFill/>
          </a:ln>
        </p:spPr>
        <p:txBody>
          <a:bodyPr spcFirstLastPara="1" wrap="square" lIns="91425" tIns="91425" rIns="91425" bIns="91425" anchor="ctr" anchorCtr="0">
            <a:noAutofit/>
          </a:bodyPr>
          <a:lstStyle/>
          <a:p>
            <a:pPr marL="457200" lvl="0" indent="-381000" algn="l" rtl="0">
              <a:spcBef>
                <a:spcPts val="0"/>
              </a:spcBef>
              <a:spcAft>
                <a:spcPts val="0"/>
              </a:spcAft>
              <a:buClr>
                <a:schemeClr val="dk1"/>
              </a:buClr>
              <a:buSzPts val="2400"/>
              <a:buChar char="●"/>
            </a:pPr>
            <a:r>
              <a:rPr lang="es-CO" sz="2400" dirty="0" smtClean="0">
                <a:solidFill>
                  <a:schemeClr val="dk1"/>
                </a:solidFill>
              </a:rPr>
              <a:t>Tecnología en sistemas de seguridad </a:t>
            </a:r>
            <a:endParaRPr sz="2400" dirty="0">
              <a:solidFill>
                <a:schemeClr val="dk1"/>
              </a:solidFill>
            </a:endParaRPr>
          </a:p>
        </p:txBody>
      </p:sp>
      <p:pic>
        <p:nvPicPr>
          <p:cNvPr id="2" name="Imagen 1"/>
          <p:cNvPicPr>
            <a:picLocks noChangeAspect="1"/>
          </p:cNvPicPr>
          <p:nvPr/>
        </p:nvPicPr>
        <p:blipFill>
          <a:blip r:embed="rId4"/>
          <a:stretch>
            <a:fillRect/>
          </a:stretch>
        </p:blipFill>
        <p:spPr>
          <a:xfrm>
            <a:off x="6539575" y="1854092"/>
            <a:ext cx="5174591" cy="3880944"/>
          </a:xfrm>
          <a:prstGeom prst="rect">
            <a:avLst/>
          </a:prstGeom>
        </p:spPr>
      </p:pic>
      <p:sp>
        <p:nvSpPr>
          <p:cNvPr id="15"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8" name="Google Shape;172;p26"/>
          <p:cNvSpPr/>
          <p:nvPr/>
        </p:nvSpPr>
        <p:spPr>
          <a:xfrm>
            <a:off x="4738255" y="913956"/>
            <a:ext cx="2715490" cy="249382"/>
          </a:xfrm>
          <a:prstGeom prst="rect">
            <a:avLst/>
          </a:prstGeom>
          <a:solidFill>
            <a:srgbClr val="92D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3" name="Google Shape;743;p67"/>
          <p:cNvSpPr/>
          <p:nvPr/>
        </p:nvSpPr>
        <p:spPr>
          <a:xfrm rot="10800000">
            <a:off x="5001343" y="3126792"/>
            <a:ext cx="2310900" cy="1548900"/>
          </a:xfrm>
          <a:prstGeom prst="rightArrow">
            <a:avLst>
              <a:gd name="adj1" fmla="val 50000"/>
              <a:gd name="adj2" fmla="val 50000"/>
            </a:avLst>
          </a:prstGeom>
          <a:solidFill>
            <a:srgbClr val="4BACC6"/>
          </a:solidFill>
          <a:ln w="9525" cap="flat" cmpd="sng">
            <a:solidFill>
              <a:srgbClr val="4BACC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47" name="Google Shape;747;p67"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748" name="Google Shape;748;p67"/>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a:solidFill>
                  <a:schemeClr val="dk1"/>
                </a:solidFill>
                <a:latin typeface="Calibri"/>
                <a:ea typeface="Calibri"/>
                <a:cs typeface="Calibri"/>
                <a:sym typeface="Calibri"/>
              </a:rPr>
              <a:t>Trabajo futuro</a:t>
            </a:r>
            <a:endParaRPr sz="4400">
              <a:solidFill>
                <a:schemeClr val="dk1"/>
              </a:solidFill>
              <a:latin typeface="Quattrocento Sans"/>
              <a:ea typeface="Quattrocento Sans"/>
              <a:cs typeface="Quattrocento Sans"/>
              <a:sym typeface="Quattrocento Sans"/>
            </a:endParaRPr>
          </a:p>
        </p:txBody>
      </p:sp>
      <p:sp>
        <p:nvSpPr>
          <p:cNvPr id="749" name="Google Shape;749;p67"/>
          <p:cNvSpPr txBox="1">
            <a:spLocks noGrp="1"/>
          </p:cNvSpPr>
          <p:nvPr>
            <p:ph type="sldNum" idx="12"/>
          </p:nvPr>
        </p:nvSpPr>
        <p:spPr>
          <a:xfrm>
            <a:off x="11480304" y="6303600"/>
            <a:ext cx="4596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37</a:t>
            </a:fld>
            <a:endParaRPr sz="1200" b="0" i="0" u="none" strike="noStrike" cap="none">
              <a:solidFill>
                <a:srgbClr val="000000"/>
              </a:solidFill>
              <a:latin typeface="Calibri"/>
              <a:ea typeface="Calibri"/>
              <a:cs typeface="Calibri"/>
              <a:sym typeface="Calibri"/>
            </a:endParaRPr>
          </a:p>
        </p:txBody>
      </p:sp>
      <p:sp>
        <p:nvSpPr>
          <p:cNvPr id="752" name="Google Shape;752;p67"/>
          <p:cNvSpPr txBox="1"/>
          <p:nvPr/>
        </p:nvSpPr>
        <p:spPr>
          <a:xfrm>
            <a:off x="5001343" y="4026033"/>
            <a:ext cx="8333700" cy="97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 name="Imagen 1"/>
          <p:cNvPicPr>
            <a:picLocks noChangeAspect="1"/>
          </p:cNvPicPr>
          <p:nvPr/>
        </p:nvPicPr>
        <p:blipFill>
          <a:blip r:embed="rId4"/>
          <a:stretch>
            <a:fillRect/>
          </a:stretch>
        </p:blipFill>
        <p:spPr>
          <a:xfrm>
            <a:off x="224936" y="2603594"/>
            <a:ext cx="4776407" cy="2684087"/>
          </a:xfrm>
          <a:prstGeom prst="rect">
            <a:avLst/>
          </a:prstGeom>
        </p:spPr>
      </p:pic>
      <p:sp>
        <p:nvSpPr>
          <p:cNvPr id="14"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7" name="Google Shape;172;p26"/>
          <p:cNvSpPr/>
          <p:nvPr/>
        </p:nvSpPr>
        <p:spPr>
          <a:xfrm>
            <a:off x="4738255" y="913956"/>
            <a:ext cx="2715490" cy="249382"/>
          </a:xfrm>
          <a:prstGeom prst="rect">
            <a:avLst/>
          </a:prstGeom>
          <a:solidFill>
            <a:srgbClr val="92D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 name="Imagen 2"/>
          <p:cNvPicPr>
            <a:picLocks noChangeAspect="1"/>
          </p:cNvPicPr>
          <p:nvPr/>
        </p:nvPicPr>
        <p:blipFill>
          <a:blip r:embed="rId5"/>
          <a:stretch>
            <a:fillRect/>
          </a:stretch>
        </p:blipFill>
        <p:spPr>
          <a:xfrm>
            <a:off x="7526380" y="2646682"/>
            <a:ext cx="3953924" cy="259791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pic>
        <p:nvPicPr>
          <p:cNvPr id="790" name="Google Shape;790;p70"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791" name="Google Shape;791;p70"/>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a:solidFill>
                  <a:schemeClr val="dk1"/>
                </a:solidFill>
                <a:latin typeface="Calibri"/>
                <a:ea typeface="Calibri"/>
                <a:cs typeface="Calibri"/>
                <a:sym typeface="Calibri"/>
              </a:rPr>
              <a:t>Preguntas</a:t>
            </a:r>
            <a:endParaRPr sz="4400">
              <a:solidFill>
                <a:schemeClr val="dk1"/>
              </a:solidFill>
              <a:latin typeface="Quattrocento Sans"/>
              <a:ea typeface="Quattrocento Sans"/>
              <a:cs typeface="Quattrocento Sans"/>
              <a:sym typeface="Quattrocento Sans"/>
            </a:endParaRPr>
          </a:p>
        </p:txBody>
      </p:sp>
      <p:sp>
        <p:nvSpPr>
          <p:cNvPr id="792" name="Google Shape;792;p70"/>
          <p:cNvSpPr txBox="1">
            <a:spLocks noGrp="1"/>
          </p:cNvSpPr>
          <p:nvPr>
            <p:ph type="sldNum" idx="12"/>
          </p:nvPr>
        </p:nvSpPr>
        <p:spPr>
          <a:xfrm>
            <a:off x="11480304" y="6303600"/>
            <a:ext cx="4596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38</a:t>
            </a:fld>
            <a:endParaRPr sz="1200" b="0" i="0" u="none" strike="noStrike" cap="none">
              <a:solidFill>
                <a:srgbClr val="000000"/>
              </a:solidFill>
              <a:latin typeface="Calibri"/>
              <a:ea typeface="Calibri"/>
              <a:cs typeface="Calibri"/>
              <a:sym typeface="Calibri"/>
            </a:endParaRPr>
          </a:p>
        </p:txBody>
      </p:sp>
      <p:pic>
        <p:nvPicPr>
          <p:cNvPr id="2" name="Imagen 1"/>
          <p:cNvPicPr>
            <a:picLocks noChangeAspect="1"/>
          </p:cNvPicPr>
          <p:nvPr/>
        </p:nvPicPr>
        <p:blipFill>
          <a:blip r:embed="rId4"/>
          <a:stretch>
            <a:fillRect/>
          </a:stretch>
        </p:blipFill>
        <p:spPr>
          <a:xfrm>
            <a:off x="1330988" y="1870157"/>
            <a:ext cx="8658749" cy="3303676"/>
          </a:xfrm>
          <a:prstGeom prst="rect">
            <a:avLst/>
          </a:prstGeom>
        </p:spPr>
      </p:pic>
      <p:sp>
        <p:nvSpPr>
          <p:cNvPr id="3" name="Rectángulo 2"/>
          <p:cNvSpPr/>
          <p:nvPr/>
        </p:nvSpPr>
        <p:spPr>
          <a:xfrm>
            <a:off x="772886" y="5962930"/>
            <a:ext cx="6096000" cy="253916"/>
          </a:xfrm>
          <a:prstGeom prst="rect">
            <a:avLst/>
          </a:prstGeom>
        </p:spPr>
        <p:txBody>
          <a:bodyPr>
            <a:spAutoFit/>
          </a:bodyPr>
          <a:lstStyle/>
          <a:p>
            <a:r>
              <a:rPr lang="es-CO" sz="1050" dirty="0"/>
              <a:t>https://www.babygest.es/wp-content/uploads/2016/09/preguntas-sobre-su-origen.jpg</a:t>
            </a:r>
          </a:p>
        </p:txBody>
      </p:sp>
      <p:sp>
        <p:nvSpPr>
          <p:cNvPr id="12"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5" name="Google Shape;172;p26"/>
          <p:cNvSpPr/>
          <p:nvPr/>
        </p:nvSpPr>
        <p:spPr>
          <a:xfrm>
            <a:off x="4738255" y="913956"/>
            <a:ext cx="2715490" cy="249382"/>
          </a:xfrm>
          <a:prstGeom prst="rect">
            <a:avLst/>
          </a:prstGeom>
          <a:solidFill>
            <a:srgbClr val="92D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71"/>
          <p:cNvSpPr/>
          <p:nvPr/>
        </p:nvSpPr>
        <p:spPr>
          <a:xfrm>
            <a:off x="7523286"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00" name="Google Shape;800;p71"/>
          <p:cNvSpPr/>
          <p:nvPr/>
        </p:nvSpPr>
        <p:spPr>
          <a:xfrm>
            <a:off x="-1"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802" name="Google Shape;802;p71"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803" name="Google Shape;803;p71"/>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a:solidFill>
                  <a:schemeClr val="dk1"/>
                </a:solidFill>
                <a:latin typeface="Calibri"/>
                <a:ea typeface="Calibri"/>
                <a:cs typeface="Calibri"/>
                <a:sym typeface="Calibri"/>
              </a:rPr>
              <a:t>Bibliografía</a:t>
            </a:r>
            <a:endParaRPr sz="4400">
              <a:solidFill>
                <a:schemeClr val="dk1"/>
              </a:solidFill>
              <a:latin typeface="Quattrocento Sans"/>
              <a:ea typeface="Quattrocento Sans"/>
              <a:cs typeface="Quattrocento Sans"/>
              <a:sym typeface="Quattrocento Sans"/>
            </a:endParaRPr>
          </a:p>
        </p:txBody>
      </p:sp>
      <p:sp>
        <p:nvSpPr>
          <p:cNvPr id="804" name="Google Shape;804;p71"/>
          <p:cNvSpPr txBox="1">
            <a:spLocks noGrp="1"/>
          </p:cNvSpPr>
          <p:nvPr>
            <p:ph type="sldNum" idx="12"/>
          </p:nvPr>
        </p:nvSpPr>
        <p:spPr>
          <a:xfrm>
            <a:off x="11480304" y="6303600"/>
            <a:ext cx="4596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39</a:t>
            </a:fld>
            <a:endParaRPr sz="1200" b="0" i="0" u="none" strike="noStrike" cap="none">
              <a:solidFill>
                <a:srgbClr val="000000"/>
              </a:solidFill>
              <a:latin typeface="Calibri"/>
              <a:ea typeface="Calibri"/>
              <a:cs typeface="Calibri"/>
              <a:sym typeface="Calibri"/>
            </a:endParaRPr>
          </a:p>
        </p:txBody>
      </p:sp>
      <p:sp>
        <p:nvSpPr>
          <p:cNvPr id="9"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2" name="Google Shape;172;p26"/>
          <p:cNvSpPr/>
          <p:nvPr/>
        </p:nvSpPr>
        <p:spPr>
          <a:xfrm>
            <a:off x="4738255" y="913956"/>
            <a:ext cx="2715490" cy="249382"/>
          </a:xfrm>
          <a:prstGeom prst="rect">
            <a:avLst/>
          </a:prstGeom>
          <a:solidFill>
            <a:srgbClr val="92D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 name="Rectángulo 1"/>
          <p:cNvSpPr/>
          <p:nvPr/>
        </p:nvSpPr>
        <p:spPr>
          <a:xfrm>
            <a:off x="1077684" y="1259973"/>
            <a:ext cx="9710059" cy="5401479"/>
          </a:xfrm>
          <a:prstGeom prst="rect">
            <a:avLst/>
          </a:prstGeom>
        </p:spPr>
        <p:txBody>
          <a:bodyPr wrap="square">
            <a:spAutoFit/>
          </a:bodyPr>
          <a:lstStyle/>
          <a:p>
            <a:pPr algn="just">
              <a:lnSpc>
                <a:spcPct val="150000"/>
              </a:lnSpc>
              <a:spcBef>
                <a:spcPts val="600"/>
              </a:spcBef>
              <a:spcAft>
                <a:spcPts val="600"/>
              </a:spcAft>
            </a:pPr>
            <a:r>
              <a:rPr lang="es-CO" sz="1000" dirty="0">
                <a:latin typeface="Arial" panose="020B0604020202020204" pitchFamily="34" charset="0"/>
                <a:ea typeface="Quattrocento Sans" panose="020B0604020202020204" charset="0"/>
                <a:cs typeface="Quattrocento Sans" panose="020B0604020202020204" charset="0"/>
              </a:rPr>
              <a:t>[10] Carlos Arturo (2014,Septiembre 10). </a:t>
            </a:r>
            <a:r>
              <a:rPr lang="es-CO" sz="1000" dirty="0" err="1">
                <a:latin typeface="Arial" panose="020B0604020202020204" pitchFamily="34" charset="0"/>
                <a:ea typeface="Quattrocento Sans" panose="020B0604020202020204" charset="0"/>
                <a:cs typeface="Quattrocento Sans" panose="020B0604020202020204" charset="0"/>
              </a:rPr>
              <a:t>Falkon</a:t>
            </a:r>
            <a:r>
              <a:rPr lang="es-CO" sz="1000" dirty="0">
                <a:latin typeface="Arial" panose="020B0604020202020204" pitchFamily="34" charset="0"/>
                <a:ea typeface="Quattrocento Sans" panose="020B0604020202020204" charset="0"/>
                <a:cs typeface="Quattrocento Sans" panose="020B0604020202020204" charset="0"/>
              </a:rPr>
              <a:t> Master [online]. </a:t>
            </a:r>
            <a:r>
              <a:rPr lang="es-CO" sz="1000" dirty="0" err="1">
                <a:latin typeface="Arial" panose="020B0604020202020204" pitchFamily="34" charset="0"/>
                <a:ea typeface="Quattrocento Sans" panose="020B0604020202020204" charset="0"/>
                <a:cs typeface="Quattrocento Sans" panose="020B0604020202020204" charset="0"/>
              </a:rPr>
              <a:t>Available</a:t>
            </a:r>
            <a:r>
              <a:rPr lang="es-CO" sz="1000" dirty="0">
                <a:latin typeface="Arial" panose="020B0604020202020204" pitchFamily="34" charset="0"/>
                <a:ea typeface="Quattrocento Sans" panose="020B0604020202020204" charset="0"/>
                <a:cs typeface="Quattrocento Sans" panose="020B0604020202020204" charset="0"/>
              </a:rPr>
              <a:t>:</a:t>
            </a:r>
            <a:endParaRPr lang="es-CO" sz="1000" dirty="0">
              <a:latin typeface="Quattrocento Sans" panose="020B0604020202020204" charset="0"/>
              <a:ea typeface="Quattrocento Sans" panose="020B0604020202020204" charset="0"/>
              <a:cs typeface="Quattrocento Sans" panose="020B0604020202020204" charset="0"/>
            </a:endParaRPr>
          </a:p>
          <a:p>
            <a:pPr algn="just">
              <a:lnSpc>
                <a:spcPct val="150000"/>
              </a:lnSpc>
              <a:spcBef>
                <a:spcPts val="600"/>
              </a:spcBef>
              <a:spcAft>
                <a:spcPts val="600"/>
              </a:spcAft>
            </a:pPr>
            <a:r>
              <a:rPr lang="es-CO" sz="1000" u="sng" dirty="0">
                <a:latin typeface="Arial" panose="020B0604020202020204" pitchFamily="34" charset="0"/>
                <a:ea typeface="Quattrocento Sans" panose="020B0604020202020204" charset="0"/>
                <a:cs typeface="Quattrocento Sans" panose="020B0604020202020204" charset="0"/>
                <a:hlinkClick r:id="rId4"/>
              </a:rPr>
              <a:t>http://www.falconmasters.com/web-design/que-es-front-end-y-que-es-back-end</a:t>
            </a:r>
            <a:r>
              <a:rPr lang="es-CO" sz="1000" u="sng" dirty="0" smtClean="0">
                <a:latin typeface="Arial" panose="020B0604020202020204" pitchFamily="34" charset="0"/>
                <a:ea typeface="Quattrocento Sans" panose="020B0604020202020204" charset="0"/>
                <a:cs typeface="Quattrocento Sans" panose="020B0604020202020204" charset="0"/>
                <a:hlinkClick r:id="rId4"/>
              </a:rPr>
              <a:t>/</a:t>
            </a:r>
            <a:endParaRPr lang="es-CO" sz="1000" dirty="0">
              <a:latin typeface="Quattrocento Sans" panose="020B0604020202020204" charset="0"/>
              <a:ea typeface="Quattrocento Sans" panose="020B0604020202020204" charset="0"/>
              <a:cs typeface="Quattrocento Sans" panose="020B0604020202020204" charset="0"/>
            </a:endParaRPr>
          </a:p>
          <a:p>
            <a:pPr algn="just">
              <a:lnSpc>
                <a:spcPct val="150000"/>
              </a:lnSpc>
              <a:spcBef>
                <a:spcPts val="600"/>
              </a:spcBef>
              <a:spcAft>
                <a:spcPts val="600"/>
              </a:spcAft>
            </a:pPr>
            <a:r>
              <a:rPr lang="es-CO" sz="1000" dirty="0">
                <a:latin typeface="Arial" panose="020B0604020202020204" pitchFamily="34" charset="0"/>
                <a:ea typeface="Quattrocento Sans" panose="020B0604020202020204" charset="0"/>
                <a:cs typeface="Quattrocento Sans" panose="020B0604020202020204" charset="0"/>
              </a:rPr>
              <a:t>[11] Ingenio Virtual(2015,Agosto 27). Proyectos web [online]. </a:t>
            </a:r>
            <a:r>
              <a:rPr lang="es-CO" sz="1000" dirty="0" err="1">
                <a:latin typeface="Arial" panose="020B0604020202020204" pitchFamily="34" charset="0"/>
                <a:ea typeface="Quattrocento Sans" panose="020B0604020202020204" charset="0"/>
                <a:cs typeface="Quattrocento Sans" panose="020B0604020202020204" charset="0"/>
              </a:rPr>
              <a:t>Available</a:t>
            </a:r>
            <a:r>
              <a:rPr lang="es-CO" sz="1000" dirty="0">
                <a:latin typeface="Arial" panose="020B0604020202020204" pitchFamily="34" charset="0"/>
                <a:ea typeface="Quattrocento Sans" panose="020B0604020202020204" charset="0"/>
                <a:cs typeface="Quattrocento Sans" panose="020B0604020202020204" charset="0"/>
              </a:rPr>
              <a:t>:</a:t>
            </a:r>
            <a:endParaRPr lang="es-CO" sz="1000" dirty="0">
              <a:latin typeface="Quattrocento Sans" panose="020B0604020202020204" charset="0"/>
              <a:ea typeface="Quattrocento Sans" panose="020B0604020202020204" charset="0"/>
              <a:cs typeface="Quattrocento Sans" panose="020B0604020202020204" charset="0"/>
            </a:endParaRPr>
          </a:p>
          <a:p>
            <a:pPr algn="just">
              <a:lnSpc>
                <a:spcPct val="150000"/>
              </a:lnSpc>
              <a:spcBef>
                <a:spcPts val="600"/>
              </a:spcBef>
              <a:spcAft>
                <a:spcPts val="600"/>
              </a:spcAft>
            </a:pPr>
            <a:r>
              <a:rPr lang="es-CO" sz="1000" u="sng" dirty="0">
                <a:latin typeface="Arial" panose="020B0604020202020204" pitchFamily="34" charset="0"/>
                <a:ea typeface="Quattrocento Sans" panose="020B0604020202020204" charset="0"/>
                <a:cs typeface="Quattrocento Sans" panose="020B0604020202020204" charset="0"/>
                <a:hlinkClick r:id="rId5"/>
              </a:rPr>
              <a:t>http://www.ingeniovirtual.com/conceptos-basicos-sobre-tecnologias-de-desarrollo-web</a:t>
            </a:r>
            <a:r>
              <a:rPr lang="es-CO" sz="1000" u="sng" dirty="0" smtClean="0">
                <a:latin typeface="Arial" panose="020B0604020202020204" pitchFamily="34" charset="0"/>
                <a:ea typeface="Quattrocento Sans" panose="020B0604020202020204" charset="0"/>
                <a:cs typeface="Quattrocento Sans" panose="020B0604020202020204" charset="0"/>
                <a:hlinkClick r:id="rId5"/>
              </a:rPr>
              <a:t>/</a:t>
            </a:r>
            <a:endParaRPr lang="es-CO" sz="1000" dirty="0">
              <a:latin typeface="Quattrocento Sans" panose="020B0604020202020204" charset="0"/>
              <a:ea typeface="Quattrocento Sans" panose="020B0604020202020204" charset="0"/>
              <a:cs typeface="Quattrocento Sans" panose="020B0604020202020204" charset="0"/>
            </a:endParaRPr>
          </a:p>
          <a:p>
            <a:pPr algn="just">
              <a:lnSpc>
                <a:spcPct val="150000"/>
              </a:lnSpc>
              <a:spcBef>
                <a:spcPts val="600"/>
              </a:spcBef>
              <a:spcAft>
                <a:spcPts val="600"/>
              </a:spcAft>
            </a:pPr>
            <a:r>
              <a:rPr lang="en-US" sz="1000" dirty="0">
                <a:latin typeface="Arial" panose="020B0604020202020204" pitchFamily="34" charset="0"/>
                <a:ea typeface="Quattrocento Sans" panose="020B0604020202020204" charset="0"/>
                <a:cs typeface="Quattrocento Sans" panose="020B0604020202020204" charset="0"/>
              </a:rPr>
              <a:t>[12] APIS(2016, </a:t>
            </a:r>
            <a:r>
              <a:rPr lang="en-US" sz="1000" dirty="0" err="1">
                <a:latin typeface="Arial" panose="020B0604020202020204" pitchFamily="34" charset="0"/>
                <a:ea typeface="Quattrocento Sans" panose="020B0604020202020204" charset="0"/>
                <a:cs typeface="Quattrocento Sans" panose="020B0604020202020204" charset="0"/>
              </a:rPr>
              <a:t>Marzo</a:t>
            </a:r>
            <a:r>
              <a:rPr lang="en-US" sz="1000" dirty="0">
                <a:latin typeface="Arial" panose="020B0604020202020204" pitchFamily="34" charset="0"/>
                <a:ea typeface="Quattrocento Sans" panose="020B0604020202020204" charset="0"/>
                <a:cs typeface="Quattrocento Sans" panose="020B0604020202020204" charset="0"/>
              </a:rPr>
              <a:t> 23). API REST [online]. Available: </a:t>
            </a:r>
            <a:endParaRPr lang="es-CO" sz="1000" dirty="0">
              <a:latin typeface="Quattrocento Sans" panose="020B0604020202020204" charset="0"/>
              <a:ea typeface="Quattrocento Sans" panose="020B0604020202020204" charset="0"/>
              <a:cs typeface="Quattrocento Sans" panose="020B0604020202020204" charset="0"/>
            </a:endParaRPr>
          </a:p>
          <a:p>
            <a:pPr algn="just">
              <a:lnSpc>
                <a:spcPct val="150000"/>
              </a:lnSpc>
              <a:spcBef>
                <a:spcPts val="600"/>
              </a:spcBef>
              <a:spcAft>
                <a:spcPts val="600"/>
              </a:spcAft>
            </a:pPr>
            <a:r>
              <a:rPr lang="en-US" sz="1000" u="sng" dirty="0">
                <a:latin typeface="Arial" panose="020B0604020202020204" pitchFamily="34" charset="0"/>
                <a:ea typeface="Quattrocento Sans" panose="020B0604020202020204" charset="0"/>
                <a:cs typeface="Quattrocento Sans" panose="020B0604020202020204" charset="0"/>
                <a:hlinkClick r:id="rId6"/>
              </a:rPr>
              <a:t>https://</a:t>
            </a:r>
            <a:r>
              <a:rPr lang="en-US" sz="1000" u="sng" dirty="0" smtClean="0">
                <a:latin typeface="Arial" panose="020B0604020202020204" pitchFamily="34" charset="0"/>
                <a:ea typeface="Quattrocento Sans" panose="020B0604020202020204" charset="0"/>
                <a:cs typeface="Quattrocento Sans" panose="020B0604020202020204" charset="0"/>
                <a:hlinkClick r:id="rId6"/>
              </a:rPr>
              <a:t>bbvaopen4u.com/es/actualidad/api-rest-que-es-y-cuales-son-sus-ventajas-en-el-desarrollo-de-proyectos</a:t>
            </a:r>
            <a:endParaRPr lang="es-CO" sz="1000" dirty="0">
              <a:latin typeface="Quattrocento Sans" panose="020B0604020202020204" charset="0"/>
              <a:ea typeface="Quattrocento Sans" panose="020B0604020202020204" charset="0"/>
              <a:cs typeface="Quattrocento Sans" panose="020B0604020202020204" charset="0"/>
            </a:endParaRPr>
          </a:p>
          <a:p>
            <a:pPr algn="just">
              <a:lnSpc>
                <a:spcPct val="150000"/>
              </a:lnSpc>
              <a:spcBef>
                <a:spcPts val="600"/>
              </a:spcBef>
              <a:spcAft>
                <a:spcPts val="600"/>
              </a:spcAft>
            </a:pPr>
            <a:r>
              <a:rPr lang="es-CO" sz="1000" dirty="0">
                <a:latin typeface="Arial" panose="020B0604020202020204" pitchFamily="34" charset="0"/>
                <a:ea typeface="Quattrocento Sans" panose="020B0604020202020204" charset="0"/>
                <a:cs typeface="Quattrocento Sans" panose="020B0604020202020204" charset="0"/>
              </a:rPr>
              <a:t>[13] </a:t>
            </a:r>
            <a:r>
              <a:rPr lang="es-CO" sz="1000" dirty="0" err="1">
                <a:latin typeface="Arial" panose="020B0604020202020204" pitchFamily="34" charset="0"/>
                <a:ea typeface="Quattrocento Sans" panose="020B0604020202020204" charset="0"/>
                <a:cs typeface="Quattrocento Sans" panose="020B0604020202020204" charset="0"/>
              </a:rPr>
              <a:t>Noni</a:t>
            </a:r>
            <a:r>
              <a:rPr lang="es-CO" sz="1000" dirty="0">
                <a:latin typeface="Arial" panose="020B0604020202020204" pitchFamily="34" charset="0"/>
                <a:ea typeface="Quattrocento Sans" panose="020B0604020202020204" charset="0"/>
                <a:cs typeface="Quattrocento Sans" panose="020B0604020202020204" charset="0"/>
              </a:rPr>
              <a:t> </a:t>
            </a:r>
            <a:r>
              <a:rPr lang="es-CO" sz="1000" dirty="0" err="1">
                <a:latin typeface="Arial" panose="020B0604020202020204" pitchFamily="34" charset="0"/>
                <a:ea typeface="Quattrocento Sans" panose="020B0604020202020204" charset="0"/>
                <a:cs typeface="Quattrocento Sans" panose="020B0604020202020204" charset="0"/>
              </a:rPr>
              <a:t>Mokati</a:t>
            </a:r>
            <a:r>
              <a:rPr lang="es-CO" sz="1000" dirty="0">
                <a:latin typeface="Arial" panose="020B0604020202020204" pitchFamily="34" charset="0"/>
                <a:ea typeface="Quattrocento Sans" panose="020B0604020202020204" charset="0"/>
                <a:cs typeface="Quattrocento Sans" panose="020B0604020202020204" charset="0"/>
              </a:rPr>
              <a:t> (2015, Marzo 14). Sistema Para Robo de Menores[online]. </a:t>
            </a:r>
            <a:r>
              <a:rPr lang="es-CO" sz="1000" dirty="0" err="1">
                <a:latin typeface="Arial" panose="020B0604020202020204" pitchFamily="34" charset="0"/>
                <a:ea typeface="Quattrocento Sans" panose="020B0604020202020204" charset="0"/>
                <a:cs typeface="Quattrocento Sans" panose="020B0604020202020204" charset="0"/>
              </a:rPr>
              <a:t>Available</a:t>
            </a:r>
            <a:r>
              <a:rPr lang="es-CO" sz="1000" dirty="0">
                <a:latin typeface="Arial" panose="020B0604020202020204" pitchFamily="34" charset="0"/>
                <a:ea typeface="Quattrocento Sans" panose="020B0604020202020204" charset="0"/>
                <a:cs typeface="Quattrocento Sans" panose="020B0604020202020204" charset="0"/>
              </a:rPr>
              <a:t>:</a:t>
            </a:r>
            <a:endParaRPr lang="es-CO" sz="1000" dirty="0">
              <a:latin typeface="Quattrocento Sans" panose="020B0604020202020204" charset="0"/>
              <a:ea typeface="Quattrocento Sans" panose="020B0604020202020204" charset="0"/>
              <a:cs typeface="Quattrocento Sans" panose="020B0604020202020204" charset="0"/>
            </a:endParaRPr>
          </a:p>
          <a:p>
            <a:pPr algn="just">
              <a:lnSpc>
                <a:spcPct val="150000"/>
              </a:lnSpc>
              <a:spcBef>
                <a:spcPts val="600"/>
              </a:spcBef>
              <a:spcAft>
                <a:spcPts val="600"/>
              </a:spcAft>
            </a:pPr>
            <a:r>
              <a:rPr lang="es-CO" sz="1000" u="sng" dirty="0">
                <a:latin typeface="Arial" panose="020B0604020202020204" pitchFamily="34" charset="0"/>
                <a:ea typeface="Quattrocento Sans" panose="020B0604020202020204" charset="0"/>
                <a:cs typeface="Quattrocento Sans" panose="020B0604020202020204" charset="0"/>
                <a:hlinkClick r:id="rId7"/>
              </a:rPr>
              <a:t>https://</a:t>
            </a:r>
            <a:r>
              <a:rPr lang="es-CO" sz="1000" u="sng" dirty="0" smtClean="0">
                <a:latin typeface="Arial" panose="020B0604020202020204" pitchFamily="34" charset="0"/>
                <a:ea typeface="Quattrocento Sans" panose="020B0604020202020204" charset="0"/>
                <a:cs typeface="Quattrocento Sans" panose="020B0604020202020204" charset="0"/>
                <a:hlinkClick r:id="rId7"/>
              </a:rPr>
              <a:t>www.iol.co.za/news/hospital-installs-system-to-stop-baby-theft-1831978</a:t>
            </a:r>
            <a:endParaRPr lang="es-CO" sz="1000" dirty="0">
              <a:latin typeface="Quattrocento Sans" panose="020B0604020202020204" charset="0"/>
              <a:ea typeface="Quattrocento Sans" panose="020B0604020202020204" charset="0"/>
              <a:cs typeface="Quattrocento Sans" panose="020B0604020202020204" charset="0"/>
            </a:endParaRPr>
          </a:p>
          <a:p>
            <a:pPr algn="just">
              <a:lnSpc>
                <a:spcPct val="150000"/>
              </a:lnSpc>
              <a:spcBef>
                <a:spcPts val="600"/>
              </a:spcBef>
              <a:spcAft>
                <a:spcPts val="600"/>
              </a:spcAft>
            </a:pPr>
            <a:r>
              <a:rPr lang="es-CO" sz="1000" dirty="0">
                <a:latin typeface="Arial" panose="020B0604020202020204" pitchFamily="34" charset="0"/>
                <a:ea typeface="Quattrocento Sans" panose="020B0604020202020204" charset="0"/>
                <a:cs typeface="Quattrocento Sans" panose="020B0604020202020204" charset="0"/>
              </a:rPr>
              <a:t>[14] </a:t>
            </a:r>
            <a:r>
              <a:rPr lang="es-CO" sz="1000" dirty="0" err="1">
                <a:latin typeface="Arial" panose="020B0604020202020204" pitchFamily="34" charset="0"/>
                <a:ea typeface="Quattrocento Sans" panose="020B0604020202020204" charset="0"/>
                <a:cs typeface="Quattrocento Sans" panose="020B0604020202020204" charset="0"/>
              </a:rPr>
              <a:t>Centrak</a:t>
            </a:r>
            <a:r>
              <a:rPr lang="es-CO" sz="1000" dirty="0">
                <a:latin typeface="Arial" panose="020B0604020202020204" pitchFamily="34" charset="0"/>
                <a:ea typeface="Quattrocento Sans" panose="020B0604020202020204" charset="0"/>
                <a:cs typeface="Quattrocento Sans" panose="020B0604020202020204" charset="0"/>
              </a:rPr>
              <a:t>(2017, Agosto 8). Sistema de seguridad infantil con precisión[online]: </a:t>
            </a:r>
            <a:r>
              <a:rPr lang="es-CO" sz="1000" dirty="0" err="1">
                <a:latin typeface="Arial" panose="020B0604020202020204" pitchFamily="34" charset="0"/>
                <a:ea typeface="Quattrocento Sans" panose="020B0604020202020204" charset="0"/>
                <a:cs typeface="Quattrocento Sans" panose="020B0604020202020204" charset="0"/>
              </a:rPr>
              <a:t>Available</a:t>
            </a:r>
            <a:r>
              <a:rPr lang="es-CO" sz="1000" dirty="0">
                <a:latin typeface="Arial" panose="020B0604020202020204" pitchFamily="34" charset="0"/>
                <a:ea typeface="Quattrocento Sans" panose="020B0604020202020204" charset="0"/>
                <a:cs typeface="Quattrocento Sans" panose="020B0604020202020204" charset="0"/>
              </a:rPr>
              <a:t>: </a:t>
            </a:r>
            <a:r>
              <a:rPr lang="es-CO" sz="1000" u="sng" dirty="0">
                <a:latin typeface="Arial" panose="020B0604020202020204" pitchFamily="34" charset="0"/>
                <a:ea typeface="Quattrocento Sans" panose="020B0604020202020204" charset="0"/>
                <a:cs typeface="Quattrocento Sans" panose="020B0604020202020204" charset="0"/>
                <a:hlinkClick r:id="rId8"/>
              </a:rPr>
              <a:t>https://www.centrak.com/newbaby-infant-protection</a:t>
            </a:r>
            <a:r>
              <a:rPr lang="es-CO" sz="1000" u="sng" dirty="0" smtClean="0">
                <a:latin typeface="Arial" panose="020B0604020202020204" pitchFamily="34" charset="0"/>
                <a:ea typeface="Quattrocento Sans" panose="020B0604020202020204" charset="0"/>
                <a:cs typeface="Quattrocento Sans" panose="020B0604020202020204" charset="0"/>
                <a:hlinkClick r:id="rId8"/>
              </a:rPr>
              <a:t>/</a:t>
            </a:r>
            <a:endParaRPr lang="es-CO" sz="1000" dirty="0">
              <a:latin typeface="Quattrocento Sans" panose="020B0604020202020204" charset="0"/>
              <a:ea typeface="Quattrocento Sans" panose="020B0604020202020204" charset="0"/>
              <a:cs typeface="Quattrocento Sans" panose="020B0604020202020204" charset="0"/>
            </a:endParaRPr>
          </a:p>
          <a:p>
            <a:pPr algn="just">
              <a:lnSpc>
                <a:spcPct val="150000"/>
              </a:lnSpc>
              <a:spcBef>
                <a:spcPts val="600"/>
              </a:spcBef>
              <a:spcAft>
                <a:spcPts val="600"/>
              </a:spcAft>
            </a:pPr>
            <a:r>
              <a:rPr lang="es-CO" sz="1000" dirty="0">
                <a:latin typeface="Arial" panose="020B0604020202020204" pitchFamily="34" charset="0"/>
                <a:ea typeface="Quattrocento Sans" panose="020B0604020202020204" charset="0"/>
                <a:cs typeface="Quattrocento Sans" panose="020B0604020202020204" charset="0"/>
              </a:rPr>
              <a:t>[15] </a:t>
            </a:r>
            <a:r>
              <a:rPr lang="es-CO" sz="1000" dirty="0" err="1">
                <a:latin typeface="Arial" panose="020B0604020202020204" pitchFamily="34" charset="0"/>
                <a:ea typeface="Quattrocento Sans" panose="020B0604020202020204" charset="0"/>
                <a:cs typeface="Quattrocento Sans" panose="020B0604020202020204" charset="0"/>
              </a:rPr>
              <a:t>RobertoPonce</a:t>
            </a:r>
            <a:r>
              <a:rPr lang="es-CO" sz="1000" dirty="0">
                <a:latin typeface="Arial" panose="020B0604020202020204" pitchFamily="34" charset="0"/>
                <a:ea typeface="Quattrocento Sans" panose="020B0604020202020204" charset="0"/>
                <a:cs typeface="Quattrocento Sans" panose="020B0604020202020204" charset="0"/>
              </a:rPr>
              <a:t>( 2013, Enero 16) Brazalete Antirrobo para Niños [online]. </a:t>
            </a:r>
            <a:r>
              <a:rPr lang="es-CO" sz="1000" dirty="0" err="1">
                <a:latin typeface="Arial" panose="020B0604020202020204" pitchFamily="34" charset="0"/>
                <a:ea typeface="Quattrocento Sans" panose="020B0604020202020204" charset="0"/>
                <a:cs typeface="Quattrocento Sans" panose="020B0604020202020204" charset="0"/>
              </a:rPr>
              <a:t>Available:</a:t>
            </a:r>
            <a:r>
              <a:rPr lang="es-CO" sz="1000" u="sng" dirty="0" err="1">
                <a:latin typeface="Arial" panose="020B0604020202020204" pitchFamily="34" charset="0"/>
                <a:ea typeface="Quattrocento Sans" panose="020B0604020202020204" charset="0"/>
                <a:cs typeface="Quattrocento Sans" panose="020B0604020202020204" charset="0"/>
                <a:hlinkClick r:id="rId9"/>
              </a:rPr>
              <a:t>https</a:t>
            </a:r>
            <a:r>
              <a:rPr lang="es-CO" sz="1000" u="sng" dirty="0">
                <a:latin typeface="Arial" panose="020B0604020202020204" pitchFamily="34" charset="0"/>
                <a:ea typeface="Quattrocento Sans" panose="020B0604020202020204" charset="0"/>
                <a:cs typeface="Quattrocento Sans" panose="020B0604020202020204" charset="0"/>
                <a:hlinkClick r:id="rId9"/>
              </a:rPr>
              <a:t>://</a:t>
            </a:r>
            <a:r>
              <a:rPr lang="es-CO" sz="1000" u="sng" dirty="0" smtClean="0">
                <a:latin typeface="Arial" panose="020B0604020202020204" pitchFamily="34" charset="0"/>
                <a:ea typeface="Quattrocento Sans" panose="020B0604020202020204" charset="0"/>
                <a:cs typeface="Quattrocento Sans" panose="020B0604020202020204" charset="0"/>
                <a:hlinkClick r:id="rId9"/>
              </a:rPr>
              <a:t>www.proceso.com.mx/330793/mexicano-inventa-brazalete-antirrobo-para-ninos-2</a:t>
            </a:r>
            <a:endParaRPr lang="es-CO" sz="1000" dirty="0">
              <a:latin typeface="Quattrocento Sans" panose="020B0604020202020204" charset="0"/>
              <a:ea typeface="Quattrocento Sans" panose="020B0604020202020204" charset="0"/>
              <a:cs typeface="Quattrocento Sans" panose="020B0604020202020204" charset="0"/>
            </a:endParaRPr>
          </a:p>
          <a:p>
            <a:pPr algn="just">
              <a:lnSpc>
                <a:spcPct val="150000"/>
              </a:lnSpc>
              <a:spcBef>
                <a:spcPts val="600"/>
              </a:spcBef>
              <a:spcAft>
                <a:spcPts val="600"/>
              </a:spcAft>
            </a:pPr>
            <a:r>
              <a:rPr lang="es-CO" sz="1000" dirty="0" smtClean="0">
                <a:latin typeface="Arial" panose="020B0604020202020204" pitchFamily="34" charset="0"/>
                <a:ea typeface="Quattrocento Sans" panose="020B0604020202020204" charset="0"/>
                <a:cs typeface="Quattrocento Sans" panose="020B0604020202020204" charset="0"/>
              </a:rPr>
              <a:t>[16</a:t>
            </a:r>
            <a:r>
              <a:rPr lang="es-CO" sz="1000" dirty="0">
                <a:latin typeface="Arial" panose="020B0604020202020204" pitchFamily="34" charset="0"/>
                <a:ea typeface="Quattrocento Sans" panose="020B0604020202020204" charset="0"/>
                <a:cs typeface="Quattrocento Sans" panose="020B0604020202020204" charset="0"/>
              </a:rPr>
              <a:t>] Redacción el Tiempo (2014, 3 junio) Sistema Anti robo para bebes [online]</a:t>
            </a:r>
            <a:endParaRPr lang="es-CO" sz="1000" dirty="0">
              <a:latin typeface="Quattrocento Sans" panose="020B0604020202020204" charset="0"/>
              <a:ea typeface="Quattrocento Sans" panose="020B0604020202020204" charset="0"/>
              <a:cs typeface="Quattrocento Sans" panose="020B0604020202020204" charset="0"/>
            </a:endParaRPr>
          </a:p>
          <a:p>
            <a:pPr algn="just">
              <a:lnSpc>
                <a:spcPct val="150000"/>
              </a:lnSpc>
              <a:spcBef>
                <a:spcPts val="600"/>
              </a:spcBef>
              <a:spcAft>
                <a:spcPts val="600"/>
              </a:spcAft>
            </a:pPr>
            <a:r>
              <a:rPr lang="en-US" sz="1000" dirty="0">
                <a:latin typeface="Arial" panose="020B0604020202020204" pitchFamily="34" charset="0"/>
                <a:ea typeface="Quattrocento Sans" panose="020B0604020202020204" charset="0"/>
                <a:cs typeface="Quattrocento Sans" panose="020B0604020202020204" charset="0"/>
              </a:rPr>
              <a:t>Available: </a:t>
            </a:r>
            <a:r>
              <a:rPr lang="en-US" sz="1000" u="sng" dirty="0">
                <a:latin typeface="Arial" panose="020B0604020202020204" pitchFamily="34" charset="0"/>
                <a:ea typeface="Quattrocento Sans" panose="020B0604020202020204" charset="0"/>
                <a:cs typeface="Quattrocento Sans" panose="020B0604020202020204" charset="0"/>
                <a:hlinkClick r:id="rId10"/>
              </a:rPr>
              <a:t>https://</a:t>
            </a:r>
            <a:r>
              <a:rPr lang="en-US" sz="1000" u="sng" dirty="0" smtClean="0">
                <a:latin typeface="Arial" panose="020B0604020202020204" pitchFamily="34" charset="0"/>
                <a:ea typeface="Quattrocento Sans" panose="020B0604020202020204" charset="0"/>
                <a:cs typeface="Quattrocento Sans" panose="020B0604020202020204" charset="0"/>
                <a:hlinkClick r:id="rId10"/>
              </a:rPr>
              <a:t>www.eltiempo.com/archivo/documento/MAM-308208</a:t>
            </a:r>
            <a:endParaRPr lang="es-CO" sz="1000" dirty="0">
              <a:latin typeface="Quattrocento Sans" panose="020B0604020202020204" charset="0"/>
              <a:ea typeface="Quattrocento Sans" panose="020B0604020202020204" charset="0"/>
              <a:cs typeface="Quattrocento Sans" panose="020B0604020202020204" charset="0"/>
            </a:endParaRPr>
          </a:p>
          <a:p>
            <a:pPr algn="just">
              <a:lnSpc>
                <a:spcPct val="150000"/>
              </a:lnSpc>
              <a:spcBef>
                <a:spcPts val="600"/>
              </a:spcBef>
              <a:spcAft>
                <a:spcPts val="600"/>
              </a:spcAft>
            </a:pPr>
            <a:r>
              <a:rPr lang="en-US" sz="1000" dirty="0">
                <a:latin typeface="Arial" panose="020B0604020202020204" pitchFamily="34" charset="0"/>
                <a:ea typeface="Quattrocento Sans" panose="020B0604020202020204" charset="0"/>
                <a:cs typeface="Quattrocento Sans" panose="020B0604020202020204" charset="0"/>
              </a:rPr>
              <a:t>[17] Ann </a:t>
            </a:r>
            <a:r>
              <a:rPr lang="en-US" sz="1000" dirty="0" err="1">
                <a:latin typeface="Arial" panose="020B0604020202020204" pitchFamily="34" charset="0"/>
                <a:ea typeface="Quattrocento Sans" panose="020B0604020202020204" charset="0"/>
                <a:cs typeface="Quattrocento Sans" panose="020B0604020202020204" charset="0"/>
              </a:rPr>
              <a:t>Mapleridge</a:t>
            </a:r>
            <a:r>
              <a:rPr lang="en-US" sz="1000" dirty="0">
                <a:latin typeface="Arial" panose="020B0604020202020204" pitchFamily="34" charset="0"/>
                <a:ea typeface="Quattrocento Sans" panose="020B0604020202020204" charset="0"/>
                <a:cs typeface="Quattrocento Sans" panose="020B0604020202020204" charset="0"/>
              </a:rPr>
              <a:t> (2018; 2 </a:t>
            </a:r>
            <a:r>
              <a:rPr lang="en-US" sz="1000" dirty="0" err="1">
                <a:latin typeface="Arial" panose="020B0604020202020204" pitchFamily="34" charset="0"/>
                <a:ea typeface="Quattrocento Sans" panose="020B0604020202020204" charset="0"/>
                <a:cs typeface="Quattrocento Sans" panose="020B0604020202020204" charset="0"/>
              </a:rPr>
              <a:t>Enero</a:t>
            </a:r>
            <a:r>
              <a:rPr lang="en-US" sz="1000" dirty="0">
                <a:latin typeface="Arial" panose="020B0604020202020204" pitchFamily="34" charset="0"/>
                <a:ea typeface="Quattrocento Sans" panose="020B0604020202020204" charset="0"/>
                <a:cs typeface="Quattrocento Sans" panose="020B0604020202020204" charset="0"/>
              </a:rPr>
              <a:t>) </a:t>
            </a:r>
            <a:r>
              <a:rPr lang="en-US" sz="1000" dirty="0" err="1">
                <a:latin typeface="Arial" panose="020B0604020202020204" pitchFamily="34" charset="0"/>
                <a:ea typeface="Quattrocento Sans" panose="020B0604020202020204" charset="0"/>
                <a:cs typeface="Quattrocento Sans" panose="020B0604020202020204" charset="0"/>
              </a:rPr>
              <a:t>Caracteristicas</a:t>
            </a:r>
            <a:r>
              <a:rPr lang="en-US" sz="1000" dirty="0">
                <a:latin typeface="Arial" panose="020B0604020202020204" pitchFamily="34" charset="0"/>
                <a:ea typeface="Quattrocento Sans" panose="020B0604020202020204" charset="0"/>
                <a:cs typeface="Quattrocento Sans" panose="020B0604020202020204" charset="0"/>
              </a:rPr>
              <a:t> Bluetooth[online] Available:</a:t>
            </a:r>
            <a:endParaRPr lang="es-CO" sz="1000" dirty="0">
              <a:latin typeface="Quattrocento Sans" panose="020B0604020202020204" charset="0"/>
              <a:ea typeface="Quattrocento Sans" panose="020B0604020202020204" charset="0"/>
              <a:cs typeface="Quattrocento Sans" panose="020B0604020202020204" charset="0"/>
            </a:endParaRPr>
          </a:p>
          <a:p>
            <a:r>
              <a:rPr lang="en-US" sz="1000" u="sng" dirty="0">
                <a:solidFill>
                  <a:srgbClr val="0000FF"/>
                </a:solidFill>
                <a:latin typeface="Arial" panose="020B0604020202020204" pitchFamily="34" charset="0"/>
                <a:ea typeface="Quattrocento Sans" panose="020B0604020202020204" charset="0"/>
                <a:cs typeface="Quattrocento Sans" panose="020B0604020202020204" charset="0"/>
                <a:hlinkClick r:id="rId11"/>
              </a:rPr>
              <a:t>https://techlandia.com/caracteristicas-tecnologia-bluetooth-sobre_515340/jkk</a:t>
            </a:r>
            <a:endParaRPr lang="es-CO" sz="1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7" name="Google Shape;197;p28" descr="http://www.icesi.edu.co/imgs/contenido/png/logo_icesi.png"/>
          <p:cNvPicPr preferRelativeResize="0"/>
          <p:nvPr/>
        </p:nvPicPr>
        <p:blipFill rotWithShape="1">
          <a:blip r:embed="rId3">
            <a:alphaModFix/>
          </a:blip>
          <a:srcRect/>
          <a:stretch/>
        </p:blipFill>
        <p:spPr>
          <a:xfrm>
            <a:off x="9935308" y="143346"/>
            <a:ext cx="2118947" cy="663275"/>
          </a:xfrm>
          <a:prstGeom prst="rect">
            <a:avLst/>
          </a:prstGeom>
          <a:noFill/>
          <a:ln>
            <a:noFill/>
          </a:ln>
        </p:spPr>
      </p:pic>
      <p:sp>
        <p:nvSpPr>
          <p:cNvPr id="198" name="Google Shape;198;p28"/>
          <p:cNvSpPr txBox="1"/>
          <p:nvPr/>
        </p:nvSpPr>
        <p:spPr>
          <a:xfrm>
            <a:off x="0" y="188640"/>
            <a:ext cx="12192000" cy="56197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Quattrocento Sans"/>
              <a:buNone/>
            </a:pPr>
            <a:r>
              <a:rPr lang="es-CO" sz="4400" b="0" i="0" u="none" strike="noStrike" cap="none">
                <a:solidFill>
                  <a:schemeClr val="dk1"/>
                </a:solidFill>
                <a:latin typeface="Quattrocento Sans"/>
                <a:ea typeface="Quattrocento Sans"/>
                <a:cs typeface="Quattrocento Sans"/>
                <a:sym typeface="Quattrocento Sans"/>
              </a:rPr>
              <a:t>Contexto</a:t>
            </a:r>
            <a:endParaRPr/>
          </a:p>
        </p:txBody>
      </p:sp>
      <p:sp>
        <p:nvSpPr>
          <p:cNvPr id="199" name="Google Shape;199;p28"/>
          <p:cNvSpPr txBox="1">
            <a:spLocks noGrp="1"/>
          </p:cNvSpPr>
          <p:nvPr>
            <p:ph type="sldNum" idx="12"/>
          </p:nvPr>
        </p:nvSpPr>
        <p:spPr>
          <a:xfrm>
            <a:off x="11660594" y="6303597"/>
            <a:ext cx="279359"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4</a:t>
            </a:fld>
            <a:endParaRPr sz="1200" b="0" i="0" u="none" strike="noStrike" cap="none">
              <a:solidFill>
                <a:srgbClr val="000000"/>
              </a:solidFill>
              <a:latin typeface="Calibri"/>
              <a:ea typeface="Calibri"/>
              <a:cs typeface="Calibri"/>
              <a:sym typeface="Calibri"/>
            </a:endParaRPr>
          </a:p>
        </p:txBody>
      </p:sp>
      <p:sp>
        <p:nvSpPr>
          <p:cNvPr id="12"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4"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 name="Imagen 1"/>
          <p:cNvPicPr>
            <a:picLocks noChangeAspect="1"/>
          </p:cNvPicPr>
          <p:nvPr/>
        </p:nvPicPr>
        <p:blipFill>
          <a:blip r:embed="rId4"/>
          <a:stretch>
            <a:fillRect/>
          </a:stretch>
        </p:blipFill>
        <p:spPr>
          <a:xfrm>
            <a:off x="144484" y="1326679"/>
            <a:ext cx="4013860" cy="3800492"/>
          </a:xfrm>
          <a:prstGeom prst="rect">
            <a:avLst/>
          </a:prstGeom>
        </p:spPr>
      </p:pic>
      <p:sp>
        <p:nvSpPr>
          <p:cNvPr id="3" name="Rectángulo 2"/>
          <p:cNvSpPr/>
          <p:nvPr/>
        </p:nvSpPr>
        <p:spPr>
          <a:xfrm>
            <a:off x="4324598" y="1425143"/>
            <a:ext cx="7227139" cy="2308324"/>
          </a:xfrm>
          <a:prstGeom prst="rect">
            <a:avLst/>
          </a:prstGeom>
        </p:spPr>
        <p:txBody>
          <a:bodyPr wrap="square">
            <a:spAutoFit/>
          </a:bodyPr>
          <a:lstStyle/>
          <a:p>
            <a:pPr algn="just"/>
            <a:r>
              <a:rPr lang="es-CO" sz="2400" dirty="0"/>
              <a:t>Centro Nacional para Niños Desaparecidos y </a:t>
            </a:r>
            <a:r>
              <a:rPr lang="es-CO" sz="2400" dirty="0" smtClean="0"/>
              <a:t>Explotado, manifiesta que entre </a:t>
            </a:r>
            <a:r>
              <a:rPr lang="es-CO" sz="2400" dirty="0" smtClean="0">
                <a:latin typeface="Arial" panose="020B0604020202020204" pitchFamily="34" charset="0"/>
                <a:ea typeface="Quattrocento Sans" panose="020B0604020202020204" charset="0"/>
              </a:rPr>
              <a:t>1983 y 1991, 69 menores fueron </a:t>
            </a:r>
            <a:r>
              <a:rPr lang="es-CO" sz="2400" b="1" dirty="0" smtClean="0">
                <a:latin typeface="Arial" panose="020B0604020202020204" pitchFamily="34" charset="0"/>
                <a:ea typeface="Quattrocento Sans" panose="020B0604020202020204" charset="0"/>
              </a:rPr>
              <a:t>literalmente robados </a:t>
            </a:r>
            <a:r>
              <a:rPr lang="es-CO" sz="2400" dirty="0" smtClean="0">
                <a:latin typeface="Arial" panose="020B0604020202020204" pitchFamily="34" charset="0"/>
                <a:ea typeface="Quattrocento Sans" panose="020B0604020202020204" charset="0"/>
              </a:rPr>
              <a:t>de los hospitales por extraños a las familias. Si bien más del </a:t>
            </a:r>
            <a:r>
              <a:rPr lang="es-CO" sz="2400" b="1" dirty="0" smtClean="0">
                <a:latin typeface="Arial" panose="020B0604020202020204" pitchFamily="34" charset="0"/>
                <a:ea typeface="Quattrocento Sans" panose="020B0604020202020204" charset="0"/>
              </a:rPr>
              <a:t>90% de estos menores fueron localizados</a:t>
            </a:r>
            <a:r>
              <a:rPr lang="es-CO" sz="2400" dirty="0" smtClean="0">
                <a:latin typeface="Arial" panose="020B0604020202020204" pitchFamily="34" charset="0"/>
                <a:ea typeface="Quattrocento Sans" panose="020B0604020202020204" charset="0"/>
              </a:rPr>
              <a:t> y devueltos a sus padres sin daños[3]</a:t>
            </a:r>
            <a:endParaRPr lang="es-CO" sz="2400" dirty="0"/>
          </a:p>
        </p:txBody>
      </p:sp>
      <p:sp>
        <p:nvSpPr>
          <p:cNvPr id="5" name="Rectángulo 4"/>
          <p:cNvSpPr/>
          <p:nvPr/>
        </p:nvSpPr>
        <p:spPr>
          <a:xfrm>
            <a:off x="4324598" y="4124198"/>
            <a:ext cx="7335996" cy="1200329"/>
          </a:xfrm>
          <a:prstGeom prst="rect">
            <a:avLst/>
          </a:prstGeom>
        </p:spPr>
        <p:txBody>
          <a:bodyPr wrap="square">
            <a:spAutoFit/>
          </a:bodyPr>
          <a:lstStyle/>
          <a:p>
            <a:pPr algn="just"/>
            <a:r>
              <a:rPr lang="es-CO" sz="2400" dirty="0" smtClean="0"/>
              <a:t>La estadísticas demuestran </a:t>
            </a:r>
            <a:r>
              <a:rPr lang="es-CO" sz="2400" dirty="0"/>
              <a:t>que estos robos se pueden producir tanto en grandes hospitales urbanos como en pequeños centros rurales [3].</a:t>
            </a:r>
          </a:p>
        </p:txBody>
      </p:sp>
      <p:sp>
        <p:nvSpPr>
          <p:cNvPr id="6" name="Rectángulo 5"/>
          <p:cNvSpPr/>
          <p:nvPr/>
        </p:nvSpPr>
        <p:spPr>
          <a:xfrm>
            <a:off x="144484" y="6253199"/>
            <a:ext cx="8534400" cy="346249"/>
          </a:xfrm>
          <a:prstGeom prst="rect">
            <a:avLst/>
          </a:prstGeom>
        </p:spPr>
        <p:txBody>
          <a:bodyPr wrap="square">
            <a:spAutoFit/>
          </a:bodyPr>
          <a:lstStyle/>
          <a:p>
            <a:pPr marL="406400" indent="-406400" algn="just">
              <a:lnSpc>
                <a:spcPct val="150000"/>
              </a:lnSpc>
              <a:spcBef>
                <a:spcPts val="600"/>
              </a:spcBef>
              <a:spcAft>
                <a:spcPts val="600"/>
              </a:spcAft>
            </a:pPr>
            <a:r>
              <a:rPr lang="es-CO" sz="1100" dirty="0">
                <a:latin typeface="Arial" panose="020B0604020202020204" pitchFamily="34" charset="0"/>
                <a:ea typeface="Quattrocento Sans" panose="020B0604020202020204" charset="0"/>
                <a:cs typeface="Quattrocento Sans" panose="020B0604020202020204" charset="0"/>
              </a:rPr>
              <a:t>[3]	M. Infantiles, “Prevención de Robos de recién nacidos y niños en unidades,” pp. 1–18, 2007.</a:t>
            </a:r>
            <a:endParaRPr lang="es-CO" sz="1100" dirty="0">
              <a:latin typeface="Quattrocento Sans" panose="020B0604020202020204" charset="0"/>
              <a:ea typeface="Quattrocento Sans" panose="020B0604020202020204" charset="0"/>
              <a:cs typeface="Quattrocento Sans" panose="020B0604020202020204" charset="0"/>
            </a:endParaRPr>
          </a:p>
        </p:txBody>
      </p:sp>
      <p:sp>
        <p:nvSpPr>
          <p:cNvPr id="7" name="Rectángulo 6"/>
          <p:cNvSpPr/>
          <p:nvPr/>
        </p:nvSpPr>
        <p:spPr>
          <a:xfrm>
            <a:off x="100941" y="5166965"/>
            <a:ext cx="3883230" cy="430887"/>
          </a:xfrm>
          <a:prstGeom prst="rect">
            <a:avLst/>
          </a:prstGeom>
        </p:spPr>
        <p:txBody>
          <a:bodyPr wrap="square">
            <a:spAutoFit/>
          </a:bodyPr>
          <a:lstStyle/>
          <a:p>
            <a:r>
              <a:rPr lang="es-CO" sz="1100" dirty="0"/>
              <a:t>https://www.mateobuenoabogado.com/wp-content/uploads/2017/01/Secuestro-Menores-01.jpg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4" name="Google Shape;224;p30"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225" name="Google Shape;225;p30"/>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Quattrocento Sans"/>
              <a:buNone/>
            </a:pPr>
            <a:r>
              <a:rPr lang="es-CO" sz="4400">
                <a:solidFill>
                  <a:schemeClr val="dk1"/>
                </a:solidFill>
                <a:latin typeface="Quattrocento Sans"/>
                <a:ea typeface="Quattrocento Sans"/>
                <a:cs typeface="Quattrocento Sans"/>
                <a:sym typeface="Quattrocento Sans"/>
              </a:rPr>
              <a:t>Problema</a:t>
            </a:r>
            <a:endParaRPr/>
          </a:p>
        </p:txBody>
      </p:sp>
      <p:sp>
        <p:nvSpPr>
          <p:cNvPr id="226" name="Google Shape;226;p30"/>
          <p:cNvSpPr txBox="1">
            <a:spLocks noGrp="1"/>
          </p:cNvSpPr>
          <p:nvPr>
            <p:ph type="sldNum" idx="12"/>
          </p:nvPr>
        </p:nvSpPr>
        <p:spPr>
          <a:xfrm>
            <a:off x="11660594" y="6303597"/>
            <a:ext cx="2793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5</a:t>
            </a:fld>
            <a:endParaRPr sz="1200" b="0" i="0" u="none" strike="noStrike" cap="none">
              <a:solidFill>
                <a:srgbClr val="000000"/>
              </a:solidFill>
              <a:latin typeface="Calibri"/>
              <a:ea typeface="Calibri"/>
              <a:cs typeface="Calibri"/>
              <a:sym typeface="Calibri"/>
            </a:endParaRPr>
          </a:p>
        </p:txBody>
      </p:sp>
      <p:sp>
        <p:nvSpPr>
          <p:cNvPr id="14"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6"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 name="Rectángulo 1"/>
          <p:cNvSpPr/>
          <p:nvPr/>
        </p:nvSpPr>
        <p:spPr>
          <a:xfrm>
            <a:off x="816637" y="1539247"/>
            <a:ext cx="10221477" cy="2308324"/>
          </a:xfrm>
          <a:prstGeom prst="rect">
            <a:avLst/>
          </a:prstGeom>
        </p:spPr>
        <p:txBody>
          <a:bodyPr wrap="square">
            <a:spAutoFit/>
          </a:bodyPr>
          <a:lstStyle/>
          <a:p>
            <a:pPr algn="just"/>
            <a:r>
              <a:rPr lang="es-CO" sz="2400" dirty="0">
                <a:latin typeface="Arial" panose="020B0604020202020204" pitchFamily="34" charset="0"/>
                <a:ea typeface="Quattrocento Sans" panose="020B0604020202020204" charset="0"/>
              </a:rPr>
              <a:t>En la Fundación Valle de Lili no se cuenta con un proceso adecuado para el control de acceso  de usuarios acompañados con menores de edad, ya que este proceso se realiza de forma manual </a:t>
            </a:r>
            <a:r>
              <a:rPr lang="es-CO" sz="2400" dirty="0" smtClean="0">
                <a:latin typeface="Arial" panose="020B0604020202020204" pitchFamily="34" charset="0"/>
                <a:ea typeface="Quattrocento Sans" panose="020B0604020202020204" charset="0"/>
              </a:rPr>
              <a:t>y no permite estar al tanto de la seguridad del  menor dentro de la institución, como peor  consecuencia, pueden presentarse secuestros asociados al menor de edad.</a:t>
            </a:r>
            <a:endParaRPr lang="es-CO" sz="2400" dirty="0"/>
          </a:p>
        </p:txBody>
      </p:sp>
      <p:pic>
        <p:nvPicPr>
          <p:cNvPr id="4" name="Imagen 3"/>
          <p:cNvPicPr>
            <a:picLocks noChangeAspect="1"/>
          </p:cNvPicPr>
          <p:nvPr/>
        </p:nvPicPr>
        <p:blipFill>
          <a:blip r:embed="rId4"/>
          <a:stretch>
            <a:fillRect/>
          </a:stretch>
        </p:blipFill>
        <p:spPr>
          <a:xfrm>
            <a:off x="3636549" y="3847571"/>
            <a:ext cx="3976434" cy="2042160"/>
          </a:xfrm>
          <a:prstGeom prst="rect">
            <a:avLst/>
          </a:prstGeom>
        </p:spPr>
      </p:pic>
      <p:sp>
        <p:nvSpPr>
          <p:cNvPr id="5" name="Rectángulo 4"/>
          <p:cNvSpPr/>
          <p:nvPr/>
        </p:nvSpPr>
        <p:spPr>
          <a:xfrm>
            <a:off x="3523824" y="5932945"/>
            <a:ext cx="6096000" cy="338554"/>
          </a:xfrm>
          <a:prstGeom prst="rect">
            <a:avLst/>
          </a:prstGeom>
        </p:spPr>
        <p:txBody>
          <a:bodyPr>
            <a:spAutoFit/>
          </a:bodyPr>
          <a:lstStyle/>
          <a:p>
            <a:r>
              <a:rPr lang="es-CO" sz="800" dirty="0" smtClean="0"/>
              <a:t>Imagen tomada de: http</a:t>
            </a:r>
            <a:r>
              <a:rPr lang="es-CO" sz="800" dirty="0"/>
              <a:t>://3.bp.blogspot.com/-ThWdQCMhVeA/UKFc8kvzCUI/AAAAAAAAC54/uFKHpL3eEXA/s1600/Fotolia_18344221_Subscription_L.jpg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3" name="Google Shape;253;p32"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254" name="Google Shape;254;p32"/>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Quattrocento Sans"/>
              <a:buNone/>
            </a:pPr>
            <a:r>
              <a:rPr lang="es-CO" sz="4400">
                <a:solidFill>
                  <a:schemeClr val="dk1"/>
                </a:solidFill>
                <a:latin typeface="Quattrocento Sans"/>
                <a:ea typeface="Quattrocento Sans"/>
                <a:cs typeface="Quattrocento Sans"/>
                <a:sym typeface="Quattrocento Sans"/>
              </a:rPr>
              <a:t>Objetivo general</a:t>
            </a:r>
            <a:endParaRPr sz="4400">
              <a:solidFill>
                <a:schemeClr val="dk1"/>
              </a:solidFill>
              <a:latin typeface="Quattrocento Sans"/>
              <a:ea typeface="Quattrocento Sans"/>
              <a:cs typeface="Quattrocento Sans"/>
              <a:sym typeface="Quattrocento Sans"/>
            </a:endParaRPr>
          </a:p>
        </p:txBody>
      </p:sp>
      <p:sp>
        <p:nvSpPr>
          <p:cNvPr id="255" name="Google Shape;255;p32"/>
          <p:cNvSpPr txBox="1">
            <a:spLocks noGrp="1"/>
          </p:cNvSpPr>
          <p:nvPr>
            <p:ph type="sldNum" idx="12"/>
          </p:nvPr>
        </p:nvSpPr>
        <p:spPr>
          <a:xfrm>
            <a:off x="11660594" y="6303597"/>
            <a:ext cx="2793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6</a:t>
            </a:fld>
            <a:endParaRPr sz="1200" b="0" i="0" u="none" strike="noStrike" cap="none">
              <a:solidFill>
                <a:srgbClr val="000000"/>
              </a:solidFill>
              <a:latin typeface="Calibri"/>
              <a:ea typeface="Calibri"/>
              <a:cs typeface="Calibri"/>
              <a:sym typeface="Calibri"/>
            </a:endParaRPr>
          </a:p>
        </p:txBody>
      </p:sp>
      <p:sp>
        <p:nvSpPr>
          <p:cNvPr id="257" name="Google Shape;257;p32"/>
          <p:cNvSpPr/>
          <p:nvPr/>
        </p:nvSpPr>
        <p:spPr>
          <a:xfrm>
            <a:off x="4155950" y="2205450"/>
            <a:ext cx="7694400" cy="2599500"/>
          </a:xfrm>
          <a:prstGeom prst="rect">
            <a:avLst/>
          </a:prstGeom>
          <a:noFill/>
          <a:ln>
            <a:noFill/>
          </a:ln>
        </p:spPr>
        <p:txBody>
          <a:bodyPr spcFirstLastPara="1" wrap="square" lIns="91425" tIns="45700" rIns="91425" bIns="45700" anchor="t" anchorCtr="0">
            <a:noAutofit/>
          </a:bodyPr>
          <a:lstStyle/>
          <a:p>
            <a:pPr algn="just"/>
            <a:r>
              <a:rPr lang="es-CO" sz="2400" dirty="0"/>
              <a:t>Desarrollar y validar un sistema de tecnología de información (TI), que contribuya al mejoramiento de la seguridad en el control de acceso de usuarios acompañados con menores de edad en la  Fundación Valle del Lili.</a:t>
            </a:r>
          </a:p>
        </p:txBody>
      </p:sp>
      <p:pic>
        <p:nvPicPr>
          <p:cNvPr id="258" name="Google Shape;258;p32"/>
          <p:cNvPicPr preferRelativeResize="0"/>
          <p:nvPr/>
        </p:nvPicPr>
        <p:blipFill>
          <a:blip r:embed="rId4">
            <a:alphaModFix/>
          </a:blip>
          <a:stretch>
            <a:fillRect/>
          </a:stretch>
        </p:blipFill>
        <p:spPr>
          <a:xfrm>
            <a:off x="1056150" y="1855275"/>
            <a:ext cx="2857500" cy="2838450"/>
          </a:xfrm>
          <a:prstGeom prst="rect">
            <a:avLst/>
          </a:prstGeom>
          <a:noFill/>
          <a:ln>
            <a:noFill/>
          </a:ln>
        </p:spPr>
      </p:pic>
      <p:sp>
        <p:nvSpPr>
          <p:cNvPr id="11"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3"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3"/>
          <p:cNvSpPr/>
          <p:nvPr/>
        </p:nvSpPr>
        <p:spPr>
          <a:xfrm>
            <a:off x="7523286"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4" name="Google Shape;264;p33"/>
          <p:cNvSpPr/>
          <p:nvPr/>
        </p:nvSpPr>
        <p:spPr>
          <a:xfrm>
            <a:off x="-1"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5" name="Google Shape;265;p33"/>
          <p:cNvSpPr/>
          <p:nvPr/>
        </p:nvSpPr>
        <p:spPr>
          <a:xfrm>
            <a:off x="4738255" y="913956"/>
            <a:ext cx="2715600" cy="249300"/>
          </a:xfrm>
          <a:prstGeom prst="rect">
            <a:avLst/>
          </a:prstGeom>
          <a:solidFill>
            <a:srgbClr val="07CB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66" name="Google Shape;266;p33"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267" name="Google Shape;267;p33"/>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Quattrocento Sans"/>
              <a:buNone/>
            </a:pPr>
            <a:r>
              <a:rPr lang="es-CO" sz="4400">
                <a:solidFill>
                  <a:schemeClr val="dk1"/>
                </a:solidFill>
                <a:latin typeface="Quattrocento Sans"/>
                <a:ea typeface="Quattrocento Sans"/>
                <a:cs typeface="Quattrocento Sans"/>
                <a:sym typeface="Quattrocento Sans"/>
              </a:rPr>
              <a:t>Objetivos específicos</a:t>
            </a:r>
            <a:endParaRPr sz="4400">
              <a:solidFill>
                <a:schemeClr val="dk1"/>
              </a:solidFill>
              <a:latin typeface="Quattrocento Sans"/>
              <a:ea typeface="Quattrocento Sans"/>
              <a:cs typeface="Quattrocento Sans"/>
              <a:sym typeface="Quattrocento Sans"/>
            </a:endParaRPr>
          </a:p>
        </p:txBody>
      </p:sp>
      <p:sp>
        <p:nvSpPr>
          <p:cNvPr id="268" name="Google Shape;268;p33"/>
          <p:cNvSpPr txBox="1">
            <a:spLocks noGrp="1"/>
          </p:cNvSpPr>
          <p:nvPr>
            <p:ph type="sldNum" idx="12"/>
          </p:nvPr>
        </p:nvSpPr>
        <p:spPr>
          <a:xfrm>
            <a:off x="11660594" y="6303597"/>
            <a:ext cx="2793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7</a:t>
            </a:fld>
            <a:endParaRPr sz="1200" b="0" i="0" u="none" strike="noStrike" cap="none">
              <a:solidFill>
                <a:srgbClr val="000000"/>
              </a:solidFill>
              <a:latin typeface="Calibri"/>
              <a:ea typeface="Calibri"/>
              <a:cs typeface="Calibri"/>
              <a:sym typeface="Calibri"/>
            </a:endParaRPr>
          </a:p>
        </p:txBody>
      </p:sp>
      <p:sp>
        <p:nvSpPr>
          <p:cNvPr id="269" name="Google Shape;269;p33"/>
          <p:cNvSpPr txBox="1"/>
          <p:nvPr/>
        </p:nvSpPr>
        <p:spPr>
          <a:xfrm>
            <a:off x="0" y="6293451"/>
            <a:ext cx="11660700" cy="54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000"/>
              <a:buFont typeface="Calibri"/>
              <a:buNone/>
            </a:pPr>
            <a:r>
              <a:rPr lang="es-CO" sz="1000" b="0" i="0" u="none" strike="noStrike" cap="none">
                <a:solidFill>
                  <a:schemeClr val="dk1"/>
                </a:solidFill>
                <a:latin typeface="Calibri"/>
                <a:ea typeface="Calibri"/>
                <a:cs typeface="Calibri"/>
                <a:sym typeface="Calibri"/>
              </a:rPr>
              <a:t>Fuentes: </a:t>
            </a:r>
            <a:r>
              <a:rPr lang="es-CO" sz="1000" u="sng">
                <a:solidFill>
                  <a:schemeClr val="hlink"/>
                </a:solidFill>
                <a:latin typeface="Calibri"/>
                <a:ea typeface="Calibri"/>
                <a:cs typeface="Calibri"/>
                <a:sym typeface="Calibri"/>
                <a:hlinkClick r:id="rId4"/>
              </a:rPr>
              <a:t>https://www.psychologytoday.com/blog/how-do-life/201407/objetives</a:t>
            </a:r>
            <a:r>
              <a:rPr lang="es-CO" sz="1000">
                <a:solidFill>
                  <a:schemeClr val="dk1"/>
                </a:solidFill>
                <a:latin typeface="Calibri"/>
                <a:ea typeface="Calibri"/>
                <a:cs typeface="Calibri"/>
                <a:sym typeface="Calibri"/>
              </a:rPr>
              <a:t> </a:t>
            </a:r>
            <a:endParaRPr sz="1000">
              <a:solidFill>
                <a:schemeClr val="dk1"/>
              </a:solidFill>
              <a:uFill>
                <a:noFill/>
              </a:uFill>
              <a:latin typeface="Calibri"/>
              <a:ea typeface="Calibri"/>
              <a:cs typeface="Calibri"/>
              <a:sym typeface="Calibri"/>
              <a:hlinkClick r:id="rId5"/>
            </a:endParaRPr>
          </a:p>
        </p:txBody>
      </p:sp>
      <p:sp>
        <p:nvSpPr>
          <p:cNvPr id="270" name="Google Shape;270;p33"/>
          <p:cNvSpPr/>
          <p:nvPr/>
        </p:nvSpPr>
        <p:spPr>
          <a:xfrm>
            <a:off x="283150" y="1592670"/>
            <a:ext cx="8219400" cy="4145637"/>
          </a:xfrm>
          <a:prstGeom prst="rect">
            <a:avLst/>
          </a:prstGeom>
          <a:noFill/>
          <a:ln>
            <a:noFill/>
          </a:ln>
        </p:spPr>
        <p:txBody>
          <a:bodyPr spcFirstLastPara="1" wrap="square" lIns="91425" tIns="45700" rIns="91425" bIns="45700" anchor="t" anchorCtr="0">
            <a:noAutofit/>
          </a:bodyPr>
          <a:lstStyle/>
          <a:p>
            <a:pPr marL="342900" lvl="0" indent="-342900">
              <a:buFont typeface="+mj-lt"/>
              <a:buAutoNum type="arabicPeriod"/>
            </a:pPr>
            <a:r>
              <a:rPr lang="es-CO" sz="1800" dirty="0"/>
              <a:t>Identificar y caracterizar las actividades relacionadas con los procesos de control de acceso a los usuarios acompañados con un menor de edad</a:t>
            </a:r>
            <a:r>
              <a:rPr lang="es-CO" sz="1800" dirty="0" smtClean="0"/>
              <a:t>.</a:t>
            </a:r>
          </a:p>
          <a:p>
            <a:pPr marL="342900" lvl="0" indent="-342900">
              <a:buFont typeface="+mj-lt"/>
              <a:buAutoNum type="arabicPeriod"/>
            </a:pPr>
            <a:endParaRPr lang="es-CO" sz="1800" dirty="0"/>
          </a:p>
          <a:p>
            <a:pPr marL="342900" lvl="0" indent="-342900">
              <a:buFont typeface="+mj-lt"/>
              <a:buAutoNum type="arabicPeriod"/>
            </a:pPr>
            <a:r>
              <a:rPr lang="es-CO" sz="1800" dirty="0"/>
              <a:t>Modelar el proceso de acceso de los usuarios, para llevar acabo un control de acceso más seguro</a:t>
            </a:r>
            <a:r>
              <a:rPr lang="es-CO" sz="1800" dirty="0" smtClean="0"/>
              <a:t>.</a:t>
            </a:r>
          </a:p>
          <a:p>
            <a:pPr marL="342900" lvl="0" indent="-342900">
              <a:buFont typeface="+mj-lt"/>
              <a:buAutoNum type="arabicPeriod"/>
            </a:pPr>
            <a:endParaRPr lang="es-CO" sz="1800" dirty="0"/>
          </a:p>
          <a:p>
            <a:pPr marL="342900" lvl="0" indent="-342900">
              <a:buFont typeface="+mj-lt"/>
              <a:buAutoNum type="arabicPeriod"/>
            </a:pPr>
            <a:r>
              <a:rPr lang="es-CO" sz="1800" dirty="0"/>
              <a:t>Implementar un módulo de alerta, que permita notificar que un menor de edad se encuentra en </a:t>
            </a:r>
            <a:r>
              <a:rPr lang="es-CO" sz="1800" dirty="0" smtClean="0"/>
              <a:t>riesgo</a:t>
            </a:r>
          </a:p>
          <a:p>
            <a:pPr marL="342900" lvl="0" indent="-342900">
              <a:buFont typeface="+mj-lt"/>
              <a:buAutoNum type="arabicPeriod"/>
            </a:pPr>
            <a:endParaRPr lang="es-CO" sz="1800" dirty="0"/>
          </a:p>
          <a:p>
            <a:pPr marL="342900" lvl="0" indent="-342900">
              <a:buFont typeface="+mj-lt"/>
              <a:buAutoNum type="arabicPeriod"/>
            </a:pPr>
            <a:r>
              <a:rPr lang="es-CO" sz="1800" dirty="0"/>
              <a:t>Desarrollar la implementación del sistema en una aplicación web, que permita administrar la supervisión y monitoreo del control de acceso de los usuarios</a:t>
            </a:r>
            <a:r>
              <a:rPr lang="es-CO" sz="1800" dirty="0" smtClean="0"/>
              <a:t>.</a:t>
            </a:r>
          </a:p>
          <a:p>
            <a:pPr marL="342900" lvl="0" indent="-342900">
              <a:buFont typeface="+mj-lt"/>
              <a:buAutoNum type="arabicPeriod"/>
            </a:pPr>
            <a:endParaRPr lang="es-CO" sz="1800" dirty="0"/>
          </a:p>
          <a:p>
            <a:pPr marL="342900" lvl="0" indent="-342900">
              <a:buFont typeface="+mj-lt"/>
              <a:buAutoNum type="arabicPeriod"/>
            </a:pPr>
            <a:r>
              <a:rPr lang="es-CO" sz="1800" dirty="0"/>
              <a:t>Validar las funcionalidades del sistema TI en la  FVL</a:t>
            </a:r>
          </a:p>
        </p:txBody>
      </p:sp>
      <p:pic>
        <p:nvPicPr>
          <p:cNvPr id="271" name="Google Shape;271;p33" descr="https://static.turbosquid.com/Preview/2014/07/09__05_35_10/fre_6.jpgfeda2cb7-9a95-4802-baaf-cedcf83a4a76Original.jpg"/>
          <p:cNvPicPr preferRelativeResize="0"/>
          <p:nvPr/>
        </p:nvPicPr>
        <p:blipFill rotWithShape="1">
          <a:blip r:embed="rId6">
            <a:alphaModFix/>
          </a:blip>
          <a:srcRect/>
          <a:stretch/>
        </p:blipFill>
        <p:spPr>
          <a:xfrm>
            <a:off x="8909679" y="2010480"/>
            <a:ext cx="2675445" cy="2675445"/>
          </a:xfrm>
          <a:prstGeom prst="rect">
            <a:avLst/>
          </a:prstGeom>
          <a:noFill/>
          <a:ln>
            <a:noFill/>
          </a:ln>
        </p:spPr>
      </p:pic>
      <p:sp>
        <p:nvSpPr>
          <p:cNvPr id="11"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3"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66;p33" descr="http://www.icesi.edu.co/imgs/contenido/png/logo_icesi.png"/>
          <p:cNvPicPr preferRelativeResize="0"/>
          <p:nvPr/>
        </p:nvPicPr>
        <p:blipFill rotWithShape="1">
          <a:blip r:embed="rId2">
            <a:alphaModFix/>
          </a:blip>
          <a:srcRect/>
          <a:stretch/>
        </p:blipFill>
        <p:spPr>
          <a:xfrm>
            <a:off x="9935308" y="143346"/>
            <a:ext cx="2118945" cy="663276"/>
          </a:xfrm>
          <a:prstGeom prst="rect">
            <a:avLst/>
          </a:prstGeom>
          <a:noFill/>
          <a:ln>
            <a:noFill/>
          </a:ln>
        </p:spPr>
      </p:pic>
      <p:sp>
        <p:nvSpPr>
          <p:cNvPr id="5" name="Google Shape;267;p33"/>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Quattrocento Sans"/>
              <a:buNone/>
            </a:pPr>
            <a:r>
              <a:rPr lang="es-CO" sz="4400" dirty="0" smtClean="0">
                <a:solidFill>
                  <a:schemeClr val="dk1"/>
                </a:solidFill>
                <a:latin typeface="Quattrocento Sans"/>
                <a:ea typeface="Quattrocento Sans"/>
                <a:cs typeface="Quattrocento Sans"/>
                <a:sym typeface="Quattrocento Sans"/>
              </a:rPr>
              <a:t>Marco Teórico</a:t>
            </a:r>
            <a:endParaRPr sz="4400" dirty="0">
              <a:solidFill>
                <a:schemeClr val="dk1"/>
              </a:solidFill>
              <a:latin typeface="Quattrocento Sans"/>
              <a:ea typeface="Quattrocento Sans"/>
              <a:cs typeface="Quattrocento Sans"/>
              <a:sym typeface="Quattrocento Sans"/>
            </a:endParaRPr>
          </a:p>
        </p:txBody>
      </p:sp>
      <p:sp>
        <p:nvSpPr>
          <p:cNvPr id="6"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8"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 name="Google Shape;270;p33"/>
          <p:cNvSpPr/>
          <p:nvPr/>
        </p:nvSpPr>
        <p:spPr>
          <a:xfrm>
            <a:off x="283150" y="1592670"/>
            <a:ext cx="8219400" cy="4145637"/>
          </a:xfrm>
          <a:prstGeom prst="rect">
            <a:avLst/>
          </a:prstGeom>
          <a:noFill/>
          <a:ln>
            <a:noFill/>
          </a:ln>
        </p:spPr>
        <p:txBody>
          <a:bodyPr spcFirstLastPara="1" wrap="square" lIns="91425" tIns="45700" rIns="91425" bIns="45700" anchor="t" anchorCtr="0">
            <a:noAutofit/>
          </a:bodyPr>
          <a:lstStyle/>
          <a:p>
            <a:pPr lvl="0"/>
            <a:endParaRPr lang="es-CO" sz="1800" dirty="0"/>
          </a:p>
        </p:txBody>
      </p:sp>
      <p:sp>
        <p:nvSpPr>
          <p:cNvPr id="10" name="Google Shape;270;p33"/>
          <p:cNvSpPr/>
          <p:nvPr/>
        </p:nvSpPr>
        <p:spPr>
          <a:xfrm>
            <a:off x="559014" y="1592670"/>
            <a:ext cx="7943536" cy="1981803"/>
          </a:xfrm>
          <a:prstGeom prst="rect">
            <a:avLst/>
          </a:prstGeom>
          <a:noFill/>
          <a:ln>
            <a:noFill/>
          </a:ln>
        </p:spPr>
        <p:txBody>
          <a:bodyPr spcFirstLastPara="1" wrap="square" lIns="91425" tIns="45700" rIns="91425" bIns="45700" anchor="t" anchorCtr="0">
            <a:noAutofit/>
          </a:bodyPr>
          <a:lstStyle/>
          <a:p>
            <a:pPr marL="342900" lvl="0" indent="-342900" algn="just">
              <a:buFont typeface="+mj-lt"/>
              <a:buAutoNum type="arabicPeriod"/>
            </a:pPr>
            <a:r>
              <a:rPr lang="es-CO" sz="2400" b="1" dirty="0"/>
              <a:t>BPM</a:t>
            </a:r>
            <a:r>
              <a:rPr lang="es-CO" sz="2400" dirty="0"/>
              <a:t> es una colaboración entre personas de negocio y tecnólogos para fomentar procesos de negocio efectivos, ágiles y transparentes. BPM abarca personas, sistemas, funciones, negocios, clientes, proveedores y socios [4</a:t>
            </a:r>
            <a:r>
              <a:rPr lang="es-CO" sz="2400" dirty="0" smtClean="0"/>
              <a:t>].</a:t>
            </a:r>
          </a:p>
          <a:p>
            <a:pPr marL="342900" lvl="0" indent="-342900">
              <a:buFont typeface="+mj-lt"/>
              <a:buAutoNum type="arabicPeriod"/>
            </a:pPr>
            <a:endParaRPr lang="es-CO" sz="1800" dirty="0" smtClean="0"/>
          </a:p>
        </p:txBody>
      </p:sp>
      <p:sp>
        <p:nvSpPr>
          <p:cNvPr id="11" name="Google Shape;270;p33"/>
          <p:cNvSpPr/>
          <p:nvPr/>
        </p:nvSpPr>
        <p:spPr>
          <a:xfrm>
            <a:off x="2955489" y="4003805"/>
            <a:ext cx="8219400" cy="1760289"/>
          </a:xfrm>
          <a:prstGeom prst="rect">
            <a:avLst/>
          </a:prstGeom>
          <a:noFill/>
          <a:ln>
            <a:noFill/>
          </a:ln>
        </p:spPr>
        <p:txBody>
          <a:bodyPr spcFirstLastPara="1" wrap="square" lIns="91425" tIns="45700" rIns="91425" bIns="45700" anchor="t" anchorCtr="0">
            <a:noAutofit/>
          </a:bodyPr>
          <a:lstStyle/>
          <a:p>
            <a:pPr marL="342900" lvl="0" indent="-342900" algn="just">
              <a:buFont typeface="+mj-lt"/>
              <a:buAutoNum type="arabicPeriod"/>
            </a:pPr>
            <a:r>
              <a:rPr lang="es-CO" sz="2400" b="1" dirty="0" smtClean="0"/>
              <a:t>Bluetooth:</a:t>
            </a:r>
            <a:r>
              <a:rPr lang="es-ES" sz="2400" dirty="0"/>
              <a:t>E</a:t>
            </a:r>
            <a:r>
              <a:rPr lang="es-ES" sz="2400" dirty="0" smtClean="0"/>
              <a:t>s </a:t>
            </a:r>
            <a:r>
              <a:rPr lang="es-ES" sz="2400" dirty="0"/>
              <a:t>un protocolo de comunicaciones que sirve para la transmisión inalámbrica de datos (fotos, música, contactos…) y voz entre diferentes dispositivos que se hallan a corta distancia, dentro de un radio de alcance</a:t>
            </a:r>
            <a:endParaRPr lang="es-CO" sz="2400" dirty="0" smtClean="0"/>
          </a:p>
        </p:txBody>
      </p:sp>
      <p:pic>
        <p:nvPicPr>
          <p:cNvPr id="12" name="Imagen 11"/>
          <p:cNvPicPr>
            <a:picLocks noChangeAspect="1"/>
          </p:cNvPicPr>
          <p:nvPr/>
        </p:nvPicPr>
        <p:blipFill>
          <a:blip r:embed="rId3"/>
          <a:stretch>
            <a:fillRect/>
          </a:stretch>
        </p:blipFill>
        <p:spPr>
          <a:xfrm>
            <a:off x="1033099" y="3793232"/>
            <a:ext cx="1543846" cy="1892150"/>
          </a:xfrm>
          <a:prstGeom prst="rect">
            <a:avLst/>
          </a:prstGeom>
        </p:spPr>
      </p:pic>
      <p:pic>
        <p:nvPicPr>
          <p:cNvPr id="14" name="Imagen 13"/>
          <p:cNvPicPr>
            <a:picLocks noChangeAspect="1"/>
          </p:cNvPicPr>
          <p:nvPr/>
        </p:nvPicPr>
        <p:blipFill>
          <a:blip r:embed="rId4"/>
          <a:stretch>
            <a:fillRect/>
          </a:stretch>
        </p:blipFill>
        <p:spPr>
          <a:xfrm>
            <a:off x="8556223" y="1592670"/>
            <a:ext cx="3306855" cy="2200562"/>
          </a:xfrm>
          <a:prstGeom prst="rect">
            <a:avLst/>
          </a:prstGeom>
        </p:spPr>
      </p:pic>
      <p:sp>
        <p:nvSpPr>
          <p:cNvPr id="15" name="Rectángulo 14"/>
          <p:cNvSpPr/>
          <p:nvPr/>
        </p:nvSpPr>
        <p:spPr>
          <a:xfrm>
            <a:off x="969189" y="6291829"/>
            <a:ext cx="6096000" cy="246221"/>
          </a:xfrm>
          <a:prstGeom prst="rect">
            <a:avLst/>
          </a:prstGeom>
        </p:spPr>
        <p:txBody>
          <a:bodyPr>
            <a:spAutoFit/>
          </a:bodyPr>
          <a:lstStyle/>
          <a:p>
            <a:r>
              <a:rPr lang="en-US" sz="1000" dirty="0"/>
              <a:t>[6]	P. E.-R. D. C. I, D. </a:t>
            </a:r>
            <a:r>
              <a:rPr lang="en-US" sz="1000" dirty="0" err="1"/>
              <a:t>Garin</a:t>
            </a:r>
            <a:r>
              <a:rPr lang="en-US" sz="1000" dirty="0"/>
              <a:t>, M. Hazard, and P. A. J. González, “Bluetooth,” 2013.</a:t>
            </a:r>
            <a:endParaRPr lang="es-CO" sz="1000" dirty="0"/>
          </a:p>
        </p:txBody>
      </p:sp>
      <p:sp>
        <p:nvSpPr>
          <p:cNvPr id="16" name="Rectángulo 15"/>
          <p:cNvSpPr/>
          <p:nvPr/>
        </p:nvSpPr>
        <p:spPr>
          <a:xfrm>
            <a:off x="977681" y="5852910"/>
            <a:ext cx="6096000" cy="415498"/>
          </a:xfrm>
          <a:prstGeom prst="rect">
            <a:avLst/>
          </a:prstGeom>
        </p:spPr>
        <p:txBody>
          <a:bodyPr>
            <a:spAutoFit/>
          </a:bodyPr>
          <a:lstStyle/>
          <a:p>
            <a:pPr marL="406400" indent="-406400" algn="just">
              <a:lnSpc>
                <a:spcPct val="150000"/>
              </a:lnSpc>
              <a:spcBef>
                <a:spcPts val="600"/>
              </a:spcBef>
              <a:spcAft>
                <a:spcPts val="600"/>
              </a:spcAft>
            </a:pPr>
            <a:r>
              <a:rPr lang="es-CO" sz="1000" dirty="0">
                <a:latin typeface="Arial" panose="020B0604020202020204" pitchFamily="34" charset="0"/>
                <a:ea typeface="Quattrocento Sans" panose="020B0604020202020204" charset="0"/>
                <a:cs typeface="Quattrocento Sans" panose="020B0604020202020204" charset="0"/>
              </a:rPr>
              <a:t>[4]	K. </a:t>
            </a:r>
            <a:r>
              <a:rPr lang="es-CO" sz="1000" dirty="0" err="1">
                <a:latin typeface="Arial" panose="020B0604020202020204" pitchFamily="34" charset="0"/>
                <a:ea typeface="Quattrocento Sans" panose="020B0604020202020204" charset="0"/>
                <a:cs typeface="Quattrocento Sans" panose="020B0604020202020204" charset="0"/>
              </a:rPr>
              <a:t>Garimella</a:t>
            </a:r>
            <a:r>
              <a:rPr lang="es-CO" sz="1000" dirty="0">
                <a:latin typeface="Arial" panose="020B0604020202020204" pitchFamily="34" charset="0"/>
                <a:ea typeface="Quattrocento Sans" panose="020B0604020202020204" charset="0"/>
                <a:cs typeface="Quattrocento Sans" panose="020B0604020202020204" charset="0"/>
              </a:rPr>
              <a:t>, M. Lees, and B. Williams, </a:t>
            </a:r>
            <a:r>
              <a:rPr lang="es-CO" sz="1000" i="1" dirty="0">
                <a:latin typeface="Arial" panose="020B0604020202020204" pitchFamily="34" charset="0"/>
                <a:ea typeface="Quattrocento Sans" panose="020B0604020202020204" charset="0"/>
                <a:cs typeface="Quattrocento Sans" panose="020B0604020202020204" charset="0"/>
              </a:rPr>
              <a:t>Introducción a BPM para DUMIS</a:t>
            </a:r>
            <a:r>
              <a:rPr lang="es-CO" sz="1000" dirty="0">
                <a:latin typeface="Arial" panose="020B0604020202020204" pitchFamily="34" charset="0"/>
                <a:ea typeface="Quattrocento Sans" panose="020B0604020202020204" charset="0"/>
                <a:cs typeface="Quattrocento Sans" panose="020B0604020202020204" charset="0"/>
              </a:rPr>
              <a:t>. 2008</a:t>
            </a:r>
            <a:r>
              <a:rPr lang="es-CO" dirty="0">
                <a:latin typeface="Arial" panose="020B0604020202020204" pitchFamily="34" charset="0"/>
                <a:ea typeface="Quattrocento Sans" panose="020B0604020202020204" charset="0"/>
                <a:cs typeface="Quattrocento Sans" panose="020B0604020202020204" charset="0"/>
              </a:rPr>
              <a:t>.</a:t>
            </a:r>
            <a:endParaRPr lang="es-CO" dirty="0">
              <a:latin typeface="Quattrocento Sans" panose="020B0604020202020204" charset="0"/>
              <a:ea typeface="Quattrocento Sans" panose="020B0604020202020204" charset="0"/>
              <a:cs typeface="Quattrocento Sans" panose="020B0604020202020204" charset="0"/>
            </a:endParaRPr>
          </a:p>
        </p:txBody>
      </p:sp>
    </p:spTree>
    <p:extLst>
      <p:ext uri="{BB962C8B-B14F-4D97-AF65-F5344CB8AC3E}">
        <p14:creationId xmlns:p14="http://schemas.microsoft.com/office/powerpoint/2010/main" val="3048943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306" name="Google Shape;306;p36"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307" name="Google Shape;307;p36"/>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a:solidFill>
                  <a:schemeClr val="dk1"/>
                </a:solidFill>
                <a:latin typeface="Calibri"/>
                <a:ea typeface="Calibri"/>
                <a:cs typeface="Calibri"/>
                <a:sym typeface="Calibri"/>
              </a:rPr>
              <a:t>Estado del Arte</a:t>
            </a:r>
            <a:endParaRPr sz="4400" dirty="0">
              <a:solidFill>
                <a:schemeClr val="dk1"/>
              </a:solidFill>
              <a:latin typeface="Quattrocento Sans"/>
              <a:ea typeface="Quattrocento Sans"/>
              <a:cs typeface="Quattrocento Sans"/>
              <a:sym typeface="Quattrocento Sans"/>
            </a:endParaRPr>
          </a:p>
        </p:txBody>
      </p:sp>
      <p:sp>
        <p:nvSpPr>
          <p:cNvPr id="308" name="Google Shape;308;p36"/>
          <p:cNvSpPr txBox="1">
            <a:spLocks noGrp="1"/>
          </p:cNvSpPr>
          <p:nvPr>
            <p:ph type="sldNum" idx="12"/>
          </p:nvPr>
        </p:nvSpPr>
        <p:spPr>
          <a:xfrm>
            <a:off x="11507728" y="6303600"/>
            <a:ext cx="4323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9</a:t>
            </a:fld>
            <a:endParaRPr sz="1200" b="0" i="0" u="none" strike="noStrike" cap="none">
              <a:solidFill>
                <a:srgbClr val="000000"/>
              </a:solidFill>
              <a:latin typeface="Calibri"/>
              <a:ea typeface="Calibri"/>
              <a:cs typeface="Calibri"/>
              <a:sym typeface="Calibri"/>
            </a:endParaRPr>
          </a:p>
        </p:txBody>
      </p:sp>
      <p:pic>
        <p:nvPicPr>
          <p:cNvPr id="9" name="Imagen 8"/>
          <p:cNvPicPr/>
          <p:nvPr/>
        </p:nvPicPr>
        <p:blipFill>
          <a:blip r:embed="rId4"/>
          <a:stretch>
            <a:fillRect/>
          </a:stretch>
        </p:blipFill>
        <p:spPr>
          <a:xfrm>
            <a:off x="979713" y="1611085"/>
            <a:ext cx="10014857" cy="4692515"/>
          </a:xfrm>
          <a:prstGeom prst="rect">
            <a:avLst/>
          </a:prstGeom>
        </p:spPr>
      </p:pic>
      <p:sp>
        <p:nvSpPr>
          <p:cNvPr id="10"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2"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Diseño personalizado">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487</TotalTime>
  <Words>1029</Words>
  <Application>Microsoft Office PowerPoint</Application>
  <PresentationFormat>Panorámica</PresentationFormat>
  <Paragraphs>153</Paragraphs>
  <Slides>39</Slides>
  <Notes>22</Notes>
  <HiddenSlides>0</HiddenSlides>
  <MMClips>0</MMClips>
  <ScaleCrop>false</ScaleCrop>
  <HeadingPairs>
    <vt:vector size="6" baseType="variant">
      <vt:variant>
        <vt:lpstr>Fuentes usadas</vt:lpstr>
      </vt:variant>
      <vt:variant>
        <vt:i4>4</vt:i4>
      </vt:variant>
      <vt:variant>
        <vt:lpstr>Tema</vt:lpstr>
      </vt:variant>
      <vt:variant>
        <vt:i4>2</vt:i4>
      </vt:variant>
      <vt:variant>
        <vt:lpstr>Títulos de diapositiva</vt:lpstr>
      </vt:variant>
      <vt:variant>
        <vt:i4>39</vt:i4>
      </vt:variant>
    </vt:vector>
  </HeadingPairs>
  <TitlesOfParts>
    <vt:vector size="45" baseType="lpstr">
      <vt:lpstr>Arial</vt:lpstr>
      <vt:lpstr>Symbol</vt:lpstr>
      <vt:lpstr>Calibri</vt:lpstr>
      <vt:lpstr>Quattrocento Sans</vt:lpstr>
      <vt:lpstr>Tema de Office</vt:lpstr>
      <vt:lpstr>1_Diseño personalizado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Angela</dc:creator>
  <cp:lastModifiedBy>steven landazury salazar</cp:lastModifiedBy>
  <cp:revision>47</cp:revision>
  <dcterms:modified xsi:type="dcterms:W3CDTF">2018-12-18T22:05:54Z</dcterms:modified>
</cp:coreProperties>
</file>